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56" r:id="rId4"/>
    <p:sldId id="258" r:id="rId5"/>
    <p:sldId id="280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4" r:id="rId16"/>
    <p:sldId id="292" r:id="rId17"/>
    <p:sldId id="293" r:id="rId18"/>
    <p:sldId id="295" r:id="rId19"/>
    <p:sldId id="296" r:id="rId20"/>
    <p:sldId id="299" r:id="rId21"/>
    <p:sldId id="300" r:id="rId22"/>
    <p:sldId id="291" r:id="rId23"/>
    <p:sldId id="311" r:id="rId24"/>
    <p:sldId id="312" r:id="rId25"/>
    <p:sldId id="297" r:id="rId26"/>
    <p:sldId id="301" r:id="rId27"/>
    <p:sldId id="303" r:id="rId28"/>
    <p:sldId id="302" r:id="rId29"/>
    <p:sldId id="304" r:id="rId30"/>
    <p:sldId id="347" r:id="rId31"/>
    <p:sldId id="351" r:id="rId32"/>
    <p:sldId id="352" r:id="rId33"/>
    <p:sldId id="348" r:id="rId34"/>
    <p:sldId id="349" r:id="rId35"/>
    <p:sldId id="350" r:id="rId36"/>
    <p:sldId id="346" r:id="rId37"/>
    <p:sldId id="306" r:id="rId38"/>
    <p:sldId id="314" r:id="rId39"/>
    <p:sldId id="305" r:id="rId40"/>
    <p:sldId id="313" r:id="rId41"/>
    <p:sldId id="307" r:id="rId42"/>
    <p:sldId id="308" r:id="rId43"/>
    <p:sldId id="310" r:id="rId44"/>
    <p:sldId id="315" r:id="rId45"/>
    <p:sldId id="316" r:id="rId46"/>
    <p:sldId id="317" r:id="rId47"/>
    <p:sldId id="318" r:id="rId48"/>
    <p:sldId id="319" r:id="rId49"/>
    <p:sldId id="320" r:id="rId50"/>
    <p:sldId id="321" r:id="rId51"/>
    <p:sldId id="322" r:id="rId52"/>
    <p:sldId id="357" r:id="rId53"/>
    <p:sldId id="358" r:id="rId54"/>
    <p:sldId id="359" r:id="rId55"/>
    <p:sldId id="360" r:id="rId56"/>
    <p:sldId id="361" r:id="rId57"/>
    <p:sldId id="362" r:id="rId58"/>
    <p:sldId id="363" r:id="rId59"/>
    <p:sldId id="364" r:id="rId60"/>
    <p:sldId id="365" r:id="rId61"/>
    <p:sldId id="366" r:id="rId62"/>
    <p:sldId id="367" r:id="rId63"/>
    <p:sldId id="327" r:id="rId64"/>
    <p:sldId id="369" r:id="rId65"/>
    <p:sldId id="370" r:id="rId66"/>
    <p:sldId id="326" r:id="rId67"/>
    <p:sldId id="368" r:id="rId68"/>
    <p:sldId id="328" r:id="rId69"/>
    <p:sldId id="329" r:id="rId70"/>
    <p:sldId id="336" r:id="rId71"/>
    <p:sldId id="331" r:id="rId72"/>
    <p:sldId id="353" r:id="rId73"/>
    <p:sldId id="332" r:id="rId74"/>
    <p:sldId id="337" r:id="rId75"/>
    <p:sldId id="335" r:id="rId76"/>
    <p:sldId id="338" r:id="rId77"/>
    <p:sldId id="339" r:id="rId78"/>
    <p:sldId id="340" r:id="rId79"/>
    <p:sldId id="341" r:id="rId80"/>
    <p:sldId id="354" r:id="rId81"/>
    <p:sldId id="342" r:id="rId82"/>
    <p:sldId id="343" r:id="rId83"/>
    <p:sldId id="344" r:id="rId84"/>
    <p:sldId id="345" r:id="rId85"/>
    <p:sldId id="355" r:id="rId86"/>
    <p:sldId id="309" r:id="rId87"/>
    <p:sldId id="279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4FA"/>
    <a:srgbClr val="B8BADA"/>
    <a:srgbClr val="384397"/>
    <a:srgbClr val="5559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654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2CE2F5-18FE-4956-B70C-CBBE01B9B2D3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A47478-6405-416E-B45A-2A68EB83C5E0}">
      <dgm:prSet phldrT="[Text]" custT="1"/>
      <dgm:spPr>
        <a:effectLst>
          <a:outerShdw blurRad="76200" dir="18900000" sy="23000" kx="-1200000" algn="bl" rotWithShape="0">
            <a:prstClr val="black">
              <a:alpha val="20000"/>
            </a:prstClr>
          </a:outerShdw>
        </a:effectLst>
      </dgm:spPr>
      <dgm:t>
        <a:bodyPr/>
        <a:lstStyle/>
        <a:p>
          <a:r>
            <a:rPr lang="en-US" sz="1600" dirty="0">
              <a:latin typeface="Sitka Text" panose="02000505000000020004" pitchFamily="2" charset="0"/>
            </a:rPr>
            <a:t>Source Code (.java)</a:t>
          </a:r>
        </a:p>
      </dgm:t>
    </dgm:pt>
    <dgm:pt modelId="{089FF49D-7E51-4EDC-8779-433752CFF160}" type="parTrans" cxnId="{5BBD7012-6776-44B0-84EF-7E2CC0DE4089}">
      <dgm:prSet/>
      <dgm:spPr/>
      <dgm:t>
        <a:bodyPr/>
        <a:lstStyle/>
        <a:p>
          <a:endParaRPr lang="en-US" sz="1600">
            <a:latin typeface="Sitka Text" panose="02000505000000020004" pitchFamily="2" charset="0"/>
          </a:endParaRPr>
        </a:p>
      </dgm:t>
    </dgm:pt>
    <dgm:pt modelId="{2E1331E2-E5AB-4421-8501-C729B9F8FCB6}" type="sibTrans" cxnId="{5BBD7012-6776-44B0-84EF-7E2CC0DE4089}">
      <dgm:prSet/>
      <dgm:spPr/>
      <dgm:t>
        <a:bodyPr/>
        <a:lstStyle/>
        <a:p>
          <a:endParaRPr lang="en-US" sz="1600">
            <a:latin typeface="Sitka Text" panose="02000505000000020004" pitchFamily="2" charset="0"/>
          </a:endParaRPr>
        </a:p>
      </dgm:t>
    </dgm:pt>
    <dgm:pt modelId="{019C3D2A-F8FF-4BA2-9B4F-31177013C8DE}">
      <dgm:prSet phldrT="[Text]" custT="1"/>
      <dgm:spPr>
        <a:effectLst>
          <a:outerShdw blurRad="76200" dir="18900000" sy="23000" kx="-1200000" algn="bl" rotWithShape="0">
            <a:prstClr val="black">
              <a:alpha val="20000"/>
            </a:prstClr>
          </a:outerShdw>
        </a:effectLst>
      </dgm:spPr>
      <dgm:t>
        <a:bodyPr/>
        <a:lstStyle/>
        <a:p>
          <a:r>
            <a:rPr lang="en-US" sz="1600" dirty="0">
              <a:latin typeface="Sitka Text" panose="02000505000000020004" pitchFamily="2" charset="0"/>
            </a:rPr>
            <a:t>COMPILER</a:t>
          </a:r>
        </a:p>
      </dgm:t>
    </dgm:pt>
    <dgm:pt modelId="{790B1A00-8737-4517-B68B-CE30F33EB126}" type="parTrans" cxnId="{76DF57B8-0FF8-41A5-9562-16BEE250F68A}">
      <dgm:prSet/>
      <dgm:spPr/>
      <dgm:t>
        <a:bodyPr/>
        <a:lstStyle/>
        <a:p>
          <a:endParaRPr lang="en-US" sz="1600">
            <a:latin typeface="Sitka Text" panose="02000505000000020004" pitchFamily="2" charset="0"/>
          </a:endParaRPr>
        </a:p>
      </dgm:t>
    </dgm:pt>
    <dgm:pt modelId="{3A796C8E-8661-4528-8DBD-6DDB5B1B5E2E}" type="sibTrans" cxnId="{76DF57B8-0FF8-41A5-9562-16BEE250F68A}">
      <dgm:prSet/>
      <dgm:spPr/>
      <dgm:t>
        <a:bodyPr/>
        <a:lstStyle/>
        <a:p>
          <a:endParaRPr lang="en-US" sz="1600">
            <a:latin typeface="Sitka Text" panose="02000505000000020004" pitchFamily="2" charset="0"/>
          </a:endParaRPr>
        </a:p>
      </dgm:t>
    </dgm:pt>
    <dgm:pt modelId="{587F164E-F8BA-4D92-AB26-BB7774D33353}">
      <dgm:prSet phldrT="[Text]" custT="1"/>
      <dgm:spPr>
        <a:effectLst>
          <a:outerShdw blurRad="76200" dir="18900000" sy="23000" kx="-1200000" algn="bl" rotWithShape="0">
            <a:prstClr val="black">
              <a:alpha val="20000"/>
            </a:prstClr>
          </a:outerShdw>
        </a:effectLst>
      </dgm:spPr>
      <dgm:t>
        <a:bodyPr/>
        <a:lstStyle/>
        <a:p>
          <a:r>
            <a:rPr lang="en-US" sz="1600" dirty="0">
              <a:latin typeface="Sitka Text" panose="02000505000000020004" pitchFamily="2" charset="0"/>
            </a:rPr>
            <a:t>Java Bytecode (.class&gt;</a:t>
          </a:r>
        </a:p>
      </dgm:t>
    </dgm:pt>
    <dgm:pt modelId="{516ADFE6-AD09-4AF9-B405-1AF0BCB10169}" type="parTrans" cxnId="{8350B3F8-D8B1-4067-9047-E7A199FDEC45}">
      <dgm:prSet/>
      <dgm:spPr/>
      <dgm:t>
        <a:bodyPr/>
        <a:lstStyle/>
        <a:p>
          <a:endParaRPr lang="en-US" sz="1600">
            <a:latin typeface="Sitka Text" panose="02000505000000020004" pitchFamily="2" charset="0"/>
          </a:endParaRPr>
        </a:p>
      </dgm:t>
    </dgm:pt>
    <dgm:pt modelId="{0716BEFD-A314-4CAB-8DAE-2C0B86127335}" type="sibTrans" cxnId="{8350B3F8-D8B1-4067-9047-E7A199FDEC45}">
      <dgm:prSet/>
      <dgm:spPr/>
      <dgm:t>
        <a:bodyPr/>
        <a:lstStyle/>
        <a:p>
          <a:endParaRPr lang="en-US" sz="1600">
            <a:latin typeface="Sitka Text" panose="02000505000000020004" pitchFamily="2" charset="0"/>
          </a:endParaRPr>
        </a:p>
      </dgm:t>
    </dgm:pt>
    <dgm:pt modelId="{B685433B-A78D-489E-94BF-24092B7FA1D3}" type="pres">
      <dgm:prSet presAssocID="{9B2CE2F5-18FE-4956-B70C-CBBE01B9B2D3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33D259BE-2739-4AE6-A60B-93DD9D37CF20}" type="pres">
      <dgm:prSet presAssocID="{E6A47478-6405-416E-B45A-2A68EB83C5E0}" presName="composite" presStyleCnt="0"/>
      <dgm:spPr/>
    </dgm:pt>
    <dgm:pt modelId="{067D0CE0-5C9B-4332-B014-E0C620D06DC1}" type="pres">
      <dgm:prSet presAssocID="{E6A47478-6405-416E-B45A-2A68EB83C5E0}" presName="bentUpArrow1" presStyleLbl="alignImgPlace1" presStyleIdx="0" presStyleCnt="2"/>
      <dgm:spPr/>
    </dgm:pt>
    <dgm:pt modelId="{A4896455-E37F-4C51-A380-6E4428AE1409}" type="pres">
      <dgm:prSet presAssocID="{E6A47478-6405-416E-B45A-2A68EB83C5E0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3C517D-96F1-4044-B001-C8AB22062147}" type="pres">
      <dgm:prSet presAssocID="{E6A47478-6405-416E-B45A-2A68EB83C5E0}" presName="ChildText" presStyleLbl="revTx" presStyleIdx="0" presStyleCnt="2" custScaleX="80846">
        <dgm:presLayoutVars>
          <dgm:chMax val="0"/>
          <dgm:chPref val="0"/>
          <dgm:bulletEnabled val="1"/>
        </dgm:presLayoutVars>
      </dgm:prSet>
      <dgm:spPr/>
    </dgm:pt>
    <dgm:pt modelId="{F2482424-413A-44B1-B886-F20DE5C16CF5}" type="pres">
      <dgm:prSet presAssocID="{2E1331E2-E5AB-4421-8501-C729B9F8FCB6}" presName="sibTrans" presStyleCnt="0"/>
      <dgm:spPr/>
    </dgm:pt>
    <dgm:pt modelId="{E23ECFFE-2F9A-4900-BBBE-1E083F37C543}" type="pres">
      <dgm:prSet presAssocID="{019C3D2A-F8FF-4BA2-9B4F-31177013C8DE}" presName="composite" presStyleCnt="0"/>
      <dgm:spPr/>
    </dgm:pt>
    <dgm:pt modelId="{42D79317-E684-4D43-A9FE-A83835897E20}" type="pres">
      <dgm:prSet presAssocID="{019C3D2A-F8FF-4BA2-9B4F-31177013C8DE}" presName="bentUpArrow1" presStyleLbl="alignImgPlace1" presStyleIdx="1" presStyleCnt="2"/>
      <dgm:spPr/>
    </dgm:pt>
    <dgm:pt modelId="{B600D0F2-17EE-4093-BDCB-0DAFF38E0745}" type="pres">
      <dgm:prSet presAssocID="{019C3D2A-F8FF-4BA2-9B4F-31177013C8DE}" presName="ParentText" presStyleLbl="node1" presStyleIdx="1" presStyleCnt="3" custScaleX="113461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DB0BED-0216-4019-874A-7AEAADC2B3F6}" type="pres">
      <dgm:prSet presAssocID="{019C3D2A-F8FF-4BA2-9B4F-31177013C8DE}" presName="ChildText" presStyleLbl="revTx" presStyleIdx="1" presStyleCnt="2" custScaleX="144278" custLinFactNeighborX="43093" custLinFactNeighborY="63">
        <dgm:presLayoutVars>
          <dgm:chMax val="0"/>
          <dgm:chPref val="0"/>
          <dgm:bulletEnabled val="1"/>
        </dgm:presLayoutVars>
      </dgm:prSet>
      <dgm:spPr/>
    </dgm:pt>
    <dgm:pt modelId="{B0CDB4CA-15A2-43E0-ABCA-2CA88674C294}" type="pres">
      <dgm:prSet presAssocID="{3A796C8E-8661-4528-8DBD-6DDB5B1B5E2E}" presName="sibTrans" presStyleCnt="0"/>
      <dgm:spPr/>
    </dgm:pt>
    <dgm:pt modelId="{D83F7EE5-16D0-4784-BBC0-1F00F9868B71}" type="pres">
      <dgm:prSet presAssocID="{587F164E-F8BA-4D92-AB26-BB7774D33353}" presName="composite" presStyleCnt="0"/>
      <dgm:spPr/>
    </dgm:pt>
    <dgm:pt modelId="{DD0EA495-B060-4F3C-A311-CB2E68996908}" type="pres">
      <dgm:prSet presAssocID="{587F164E-F8BA-4D92-AB26-BB7774D33353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DF57B8-0FF8-41A5-9562-16BEE250F68A}" srcId="{9B2CE2F5-18FE-4956-B70C-CBBE01B9B2D3}" destId="{019C3D2A-F8FF-4BA2-9B4F-31177013C8DE}" srcOrd="1" destOrd="0" parTransId="{790B1A00-8737-4517-B68B-CE30F33EB126}" sibTransId="{3A796C8E-8661-4528-8DBD-6DDB5B1B5E2E}"/>
    <dgm:cxn modelId="{0A2A7ADA-A2AC-4486-AC9B-388658AB9691}" type="presOf" srcId="{9B2CE2F5-18FE-4956-B70C-CBBE01B9B2D3}" destId="{B685433B-A78D-489E-94BF-24092B7FA1D3}" srcOrd="0" destOrd="0" presId="urn:microsoft.com/office/officeart/2005/8/layout/StepDownProcess"/>
    <dgm:cxn modelId="{8350B3F8-D8B1-4067-9047-E7A199FDEC45}" srcId="{9B2CE2F5-18FE-4956-B70C-CBBE01B9B2D3}" destId="{587F164E-F8BA-4D92-AB26-BB7774D33353}" srcOrd="2" destOrd="0" parTransId="{516ADFE6-AD09-4AF9-B405-1AF0BCB10169}" sibTransId="{0716BEFD-A314-4CAB-8DAE-2C0B86127335}"/>
    <dgm:cxn modelId="{C0B39FAC-673A-49F2-8047-4ECFE9A418D6}" type="presOf" srcId="{019C3D2A-F8FF-4BA2-9B4F-31177013C8DE}" destId="{B600D0F2-17EE-4093-BDCB-0DAFF38E0745}" srcOrd="0" destOrd="0" presId="urn:microsoft.com/office/officeart/2005/8/layout/StepDownProcess"/>
    <dgm:cxn modelId="{46608FEF-B09E-4F65-B236-BE11A7279CD1}" type="presOf" srcId="{E6A47478-6405-416E-B45A-2A68EB83C5E0}" destId="{A4896455-E37F-4C51-A380-6E4428AE1409}" srcOrd="0" destOrd="0" presId="urn:microsoft.com/office/officeart/2005/8/layout/StepDownProcess"/>
    <dgm:cxn modelId="{5BBD7012-6776-44B0-84EF-7E2CC0DE4089}" srcId="{9B2CE2F5-18FE-4956-B70C-CBBE01B9B2D3}" destId="{E6A47478-6405-416E-B45A-2A68EB83C5E0}" srcOrd="0" destOrd="0" parTransId="{089FF49D-7E51-4EDC-8779-433752CFF160}" sibTransId="{2E1331E2-E5AB-4421-8501-C729B9F8FCB6}"/>
    <dgm:cxn modelId="{ECEA1831-B6D2-491C-ABFA-E84B2E1BACCE}" type="presOf" srcId="{587F164E-F8BA-4D92-AB26-BB7774D33353}" destId="{DD0EA495-B060-4F3C-A311-CB2E68996908}" srcOrd="0" destOrd="0" presId="urn:microsoft.com/office/officeart/2005/8/layout/StepDownProcess"/>
    <dgm:cxn modelId="{FAC6A4AF-0EDA-4E48-A917-2CE8A5A3B8DD}" type="presParOf" srcId="{B685433B-A78D-489E-94BF-24092B7FA1D3}" destId="{33D259BE-2739-4AE6-A60B-93DD9D37CF20}" srcOrd="0" destOrd="0" presId="urn:microsoft.com/office/officeart/2005/8/layout/StepDownProcess"/>
    <dgm:cxn modelId="{7C90B3C2-D24A-4B10-87AF-08D9F66356FE}" type="presParOf" srcId="{33D259BE-2739-4AE6-A60B-93DD9D37CF20}" destId="{067D0CE0-5C9B-4332-B014-E0C620D06DC1}" srcOrd="0" destOrd="0" presId="urn:microsoft.com/office/officeart/2005/8/layout/StepDownProcess"/>
    <dgm:cxn modelId="{5B68B7BF-E2EE-47FD-8E49-926A36032619}" type="presParOf" srcId="{33D259BE-2739-4AE6-A60B-93DD9D37CF20}" destId="{A4896455-E37F-4C51-A380-6E4428AE1409}" srcOrd="1" destOrd="0" presId="urn:microsoft.com/office/officeart/2005/8/layout/StepDownProcess"/>
    <dgm:cxn modelId="{28F73A57-1622-442F-9172-DD2E66538058}" type="presParOf" srcId="{33D259BE-2739-4AE6-A60B-93DD9D37CF20}" destId="{413C517D-96F1-4044-B001-C8AB22062147}" srcOrd="2" destOrd="0" presId="urn:microsoft.com/office/officeart/2005/8/layout/StepDownProcess"/>
    <dgm:cxn modelId="{A1811C33-2F60-43B7-B0CB-4E60D0F87DBF}" type="presParOf" srcId="{B685433B-A78D-489E-94BF-24092B7FA1D3}" destId="{F2482424-413A-44B1-B886-F20DE5C16CF5}" srcOrd="1" destOrd="0" presId="urn:microsoft.com/office/officeart/2005/8/layout/StepDownProcess"/>
    <dgm:cxn modelId="{888CFA41-0526-4A6B-8D6A-2DC322835D44}" type="presParOf" srcId="{B685433B-A78D-489E-94BF-24092B7FA1D3}" destId="{E23ECFFE-2F9A-4900-BBBE-1E083F37C543}" srcOrd="2" destOrd="0" presId="urn:microsoft.com/office/officeart/2005/8/layout/StepDownProcess"/>
    <dgm:cxn modelId="{0C6D1166-9EEE-47F3-BC0F-833C638343C9}" type="presParOf" srcId="{E23ECFFE-2F9A-4900-BBBE-1E083F37C543}" destId="{42D79317-E684-4D43-A9FE-A83835897E20}" srcOrd="0" destOrd="0" presId="urn:microsoft.com/office/officeart/2005/8/layout/StepDownProcess"/>
    <dgm:cxn modelId="{95F96409-68AE-4CAB-95DA-36082B4B6CBC}" type="presParOf" srcId="{E23ECFFE-2F9A-4900-BBBE-1E083F37C543}" destId="{B600D0F2-17EE-4093-BDCB-0DAFF38E0745}" srcOrd="1" destOrd="0" presId="urn:microsoft.com/office/officeart/2005/8/layout/StepDownProcess"/>
    <dgm:cxn modelId="{7DC279B1-A9AD-479C-A000-9025FF4A438C}" type="presParOf" srcId="{E23ECFFE-2F9A-4900-BBBE-1E083F37C543}" destId="{ECDB0BED-0216-4019-874A-7AEAADC2B3F6}" srcOrd="2" destOrd="0" presId="urn:microsoft.com/office/officeart/2005/8/layout/StepDownProcess"/>
    <dgm:cxn modelId="{837904DA-4D25-4284-A4A0-1E005B49C433}" type="presParOf" srcId="{B685433B-A78D-489E-94BF-24092B7FA1D3}" destId="{B0CDB4CA-15A2-43E0-ABCA-2CA88674C294}" srcOrd="3" destOrd="0" presId="urn:microsoft.com/office/officeart/2005/8/layout/StepDownProcess"/>
    <dgm:cxn modelId="{760B8EFA-9306-4F7D-B604-D8127BB9B278}" type="presParOf" srcId="{B685433B-A78D-489E-94BF-24092B7FA1D3}" destId="{D83F7EE5-16D0-4784-BBC0-1F00F9868B71}" srcOrd="4" destOrd="0" presId="urn:microsoft.com/office/officeart/2005/8/layout/StepDownProcess"/>
    <dgm:cxn modelId="{A70D370A-520F-46CC-B192-D38DDDC4E250}" type="presParOf" srcId="{D83F7EE5-16D0-4784-BBC0-1F00F9868B71}" destId="{DD0EA495-B060-4F3C-A311-CB2E68996908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7D0CE0-5C9B-4332-B014-E0C620D06DC1}">
      <dsp:nvSpPr>
        <dsp:cNvPr id="0" name=""/>
        <dsp:cNvSpPr/>
      </dsp:nvSpPr>
      <dsp:spPr>
        <a:xfrm rot="5400000">
          <a:off x="417323" y="791583"/>
          <a:ext cx="700087" cy="79702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896455-E37F-4C51-A380-6E4428AE1409}">
      <dsp:nvSpPr>
        <dsp:cNvPr id="0" name=""/>
        <dsp:cNvSpPr/>
      </dsp:nvSpPr>
      <dsp:spPr>
        <a:xfrm>
          <a:off x="231843" y="15522"/>
          <a:ext cx="1178535" cy="82493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76200" dir="18900000" sy="23000" kx="-1200000" algn="bl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latin typeface="Sitka Text" panose="02000505000000020004" pitchFamily="2" charset="0"/>
            </a:rPr>
            <a:t>Source Code (.java)</a:t>
          </a:r>
        </a:p>
      </dsp:txBody>
      <dsp:txXfrm>
        <a:off x="272120" y="55799"/>
        <a:ext cx="1097981" cy="744382"/>
      </dsp:txXfrm>
    </dsp:sp>
    <dsp:sp modelId="{413C517D-96F1-4044-B001-C8AB22062147}">
      <dsp:nvSpPr>
        <dsp:cNvPr id="0" name=""/>
        <dsp:cNvSpPr/>
      </dsp:nvSpPr>
      <dsp:spPr>
        <a:xfrm>
          <a:off x="1492467" y="94199"/>
          <a:ext cx="692974" cy="6667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D79317-E684-4D43-A9FE-A83835897E20}">
      <dsp:nvSpPr>
        <dsp:cNvPr id="0" name=""/>
        <dsp:cNvSpPr/>
      </dsp:nvSpPr>
      <dsp:spPr>
        <a:xfrm rot="5400000">
          <a:off x="1434372" y="1718259"/>
          <a:ext cx="700087" cy="79702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00D0F2-17EE-4093-BDCB-0DAFF38E0745}">
      <dsp:nvSpPr>
        <dsp:cNvPr id="0" name=""/>
        <dsp:cNvSpPr/>
      </dsp:nvSpPr>
      <dsp:spPr>
        <a:xfrm>
          <a:off x="1169570" y="942198"/>
          <a:ext cx="1337177" cy="82493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76200" dir="18900000" sy="23000" kx="-1200000" algn="bl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latin typeface="Sitka Text" panose="02000505000000020004" pitchFamily="2" charset="0"/>
            </a:rPr>
            <a:t>COMPILER</a:t>
          </a:r>
        </a:p>
      </dsp:txBody>
      <dsp:txXfrm>
        <a:off x="1209847" y="982475"/>
        <a:ext cx="1256623" cy="744382"/>
      </dsp:txXfrm>
    </dsp:sp>
    <dsp:sp modelId="{ECDB0BED-0216-4019-874A-7AEAADC2B3F6}">
      <dsp:nvSpPr>
        <dsp:cNvPr id="0" name=""/>
        <dsp:cNvSpPr/>
      </dsp:nvSpPr>
      <dsp:spPr>
        <a:xfrm>
          <a:off x="2469505" y="1021294"/>
          <a:ext cx="1236684" cy="6667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0EA495-B060-4F3C-A311-CB2E68996908}">
      <dsp:nvSpPr>
        <dsp:cNvPr id="0" name=""/>
        <dsp:cNvSpPr/>
      </dsp:nvSpPr>
      <dsp:spPr>
        <a:xfrm>
          <a:off x="2107298" y="1868874"/>
          <a:ext cx="1178535" cy="82493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76200" dir="18900000" sy="23000" kx="-1200000" algn="bl" rotWithShape="0">
            <a:prstClr val="black">
              <a:alpha val="2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latin typeface="Sitka Text" panose="02000505000000020004" pitchFamily="2" charset="0"/>
            </a:rPr>
            <a:t>Java Bytecode (.class&gt;</a:t>
          </a:r>
        </a:p>
      </dsp:txBody>
      <dsp:txXfrm>
        <a:off x="2147575" y="1909151"/>
        <a:ext cx="1097981" cy="7443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0C202-F45B-4379-9D7D-58A04B833E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8A057A-63D7-452D-9C28-99E386E074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E9126-5A90-4163-86FA-6E157E161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9567-532E-4724-B500-E446E60373E0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CEF288-D50E-481F-91AC-1FADF324D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64E76-4623-4C17-AA84-65A47D2F0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68EC-D516-4680-BE6D-868173A94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848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D2CEF-C756-464B-AD9E-6A95AA25E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6B7AA6-2793-4A89-811F-EB03A31981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45B55-9801-4BA6-9DE1-4D22F2760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9567-532E-4724-B500-E446E60373E0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54393-219B-471F-A700-2C6687FA9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A811A-6F6C-462A-9A6E-9E5B9803F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68EC-D516-4680-BE6D-868173A94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04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C53002-F874-4E55-BE79-BCCD3CD095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1CC6BF-E13F-4F0F-BFF1-80A833FEA4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793AB-6975-446A-A4E8-B84453677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9567-532E-4724-B500-E446E60373E0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09122-9CB6-4237-A5FB-AF4BAF476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81CC2-54FC-4D65-A701-8DDADA3C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68EC-D516-4680-BE6D-868173A94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502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CD701-B865-44DD-896B-A6D5471E3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CFC3A-2C8F-4EBB-A1D0-550D1A8A4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200E2-2613-4DD1-B352-37969D44C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9567-532E-4724-B500-E446E60373E0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8FD99-09D8-40FB-AC90-9295EE4A1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F43EA-DDC2-4295-BC0F-AFF96339A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68EC-D516-4680-BE6D-868173A94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39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7D9A5-1D09-4017-BC2A-6C4C484BA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5B2D7-B9A7-4C52-B075-0E295992B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485AF-864D-46CC-AC23-CA29A1219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9567-532E-4724-B500-E446E60373E0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EE6F4-D660-4ADB-9245-65E235265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47C91-C6B3-47EE-911F-CEE48810A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68EC-D516-4680-BE6D-868173A94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854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51AB2-9EB1-44EC-85E4-AF3032434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5981C-8C8F-4FC6-A2A9-B6DABB9D3B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AA5CE9-F0CB-4536-BEC1-E8F0E9B158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D234D-4C2E-4235-B457-6225732C6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9567-532E-4724-B500-E446E60373E0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F124A9-1BA2-428A-90D5-5E1B601E7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DBE2BB-F17C-4B93-97C0-235A99A84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68EC-D516-4680-BE6D-868173A94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12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1FE99-B852-4D29-AB3D-A8FD41A1E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AC6D5A-27E7-4B08-B412-E54A89C47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A210B5-0EDA-49AF-9C24-EA12CFDBF9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528BC0-5873-4550-8550-9287B46D9A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595490-2E95-4B2F-85AE-12203F3C7D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EA2BFD-AF77-4A31-8482-FB113BF36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9567-532E-4724-B500-E446E60373E0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0EA46E-C91F-49EE-AA7A-EAF23BA92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DEBAA6-C0BE-4DD9-A041-ABF3B5EAD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68EC-D516-4680-BE6D-868173A94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1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61DE6-6EC5-4087-816C-BC09C23E3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E51188-5BA2-40FC-8091-63A8D5D5C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9567-532E-4724-B500-E446E60373E0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B154DD-64D7-4E76-8CDB-EDEE1FB67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0C3018-9A72-429F-9BD0-B061C0F34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68EC-D516-4680-BE6D-868173A94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427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46A263-0BBA-4A19-985E-3E0638D5F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9567-532E-4724-B500-E446E60373E0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8262D8-4BA8-4A47-B230-6D78DB743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70DD7-D21F-4D3A-A76E-DA67017B9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68EC-D516-4680-BE6D-868173A94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24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6BA5D-4070-4876-8F47-8B30CF6EA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AB339-3929-417F-AF56-035BFDD7F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784ECF-0C16-4BBA-B04A-648D40EA73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C25270-55B1-4F82-B13B-EA9CF2749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9567-532E-4724-B500-E446E60373E0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F125A2-BA75-4A03-A158-AEE71D335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948D07-E640-4249-99F8-25DE46F1E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68EC-D516-4680-BE6D-868173A94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893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7A673-A30B-4620-BFE3-12711D96C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231B1B-99AB-4542-98C5-1CD074E14F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676131-855A-4FB2-9066-1B9F6CDBC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208FC6-C61A-4F0D-B87C-523E8DCB1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9567-532E-4724-B500-E446E60373E0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3C75F8-B99C-4C42-95E8-52A1449AD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9E0AF8-9481-4288-AAEE-E405EB3BE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68EC-D516-4680-BE6D-868173A94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49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5DC5E2-C97D-4EFD-8830-1580BBAC9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978019-960A-44DD-970E-002EF0D27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0F4E8-72D3-4000-B65E-9BCEF776EA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89567-532E-4724-B500-E446E60373E0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6459E-C48F-4D6D-891E-08039C519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BE852-1BDF-4B7E-8B44-568DDB0C0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968EC-D516-4680-BE6D-868173A94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50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.png"/><Relationship Id="rId5" Type="http://schemas.openxmlformats.org/officeDocument/2006/relationships/image" Target="../media/image1.wmf"/><Relationship Id="rId4" Type="http://schemas.openxmlformats.org/officeDocument/2006/relationships/oleObject" Target="../embeddings/oleObject10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.png"/><Relationship Id="rId5" Type="http://schemas.openxmlformats.org/officeDocument/2006/relationships/image" Target="../media/image1.wmf"/><Relationship Id="rId4" Type="http://schemas.openxmlformats.org/officeDocument/2006/relationships/oleObject" Target="../embeddings/oleObject11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.jpeg"/><Relationship Id="rId7" Type="http://schemas.openxmlformats.org/officeDocument/2006/relationships/image" Target="../media/image1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4.jpe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.v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6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.wmf"/><Relationship Id="rId4" Type="http://schemas.openxmlformats.org/officeDocument/2006/relationships/diagramLayout" Target="../diagrams/layout1.xml"/><Relationship Id="rId9" Type="http://schemas.openxmlformats.org/officeDocument/2006/relationships/oleObject" Target="../embeddings/oleObject14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.png"/><Relationship Id="rId5" Type="http://schemas.openxmlformats.org/officeDocument/2006/relationships/image" Target="../media/image1.wmf"/><Relationship Id="rId4" Type="http://schemas.openxmlformats.org/officeDocument/2006/relationships/oleObject" Target="../embeddings/oleObject15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6.png"/><Relationship Id="rId5" Type="http://schemas.openxmlformats.org/officeDocument/2006/relationships/image" Target="../media/image1.wmf"/><Relationship Id="rId4" Type="http://schemas.openxmlformats.org/officeDocument/2006/relationships/oleObject" Target="../embeddings/oleObject16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6.png"/><Relationship Id="rId5" Type="http://schemas.openxmlformats.org/officeDocument/2006/relationships/image" Target="../media/image1.wmf"/><Relationship Id="rId4" Type="http://schemas.openxmlformats.org/officeDocument/2006/relationships/oleObject" Target="../embeddings/oleObject17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6.png"/><Relationship Id="rId5" Type="http://schemas.openxmlformats.org/officeDocument/2006/relationships/image" Target="../media/image1.wmf"/><Relationship Id="rId4" Type="http://schemas.openxmlformats.org/officeDocument/2006/relationships/oleObject" Target="../embeddings/oleObject18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6.png"/><Relationship Id="rId5" Type="http://schemas.openxmlformats.org/officeDocument/2006/relationships/image" Target="../media/image1.wmf"/><Relationship Id="rId4" Type="http://schemas.openxmlformats.org/officeDocument/2006/relationships/oleObject" Target="../embeddings/oleObject19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2.bin"/><Relationship Id="rId4" Type="http://schemas.openxmlformats.org/officeDocument/2006/relationships/hyperlink" Target="https://jdk.java.net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6.png"/><Relationship Id="rId5" Type="http://schemas.openxmlformats.org/officeDocument/2006/relationships/image" Target="../media/image1.wmf"/><Relationship Id="rId4" Type="http://schemas.openxmlformats.org/officeDocument/2006/relationships/oleObject" Target="../embeddings/oleObject20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6.png"/><Relationship Id="rId5" Type="http://schemas.openxmlformats.org/officeDocument/2006/relationships/image" Target="../media/image1.wmf"/><Relationship Id="rId4" Type="http://schemas.openxmlformats.org/officeDocument/2006/relationships/oleObject" Target="../embeddings/oleObject2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6.png"/><Relationship Id="rId5" Type="http://schemas.openxmlformats.org/officeDocument/2006/relationships/image" Target="../media/image1.wmf"/><Relationship Id="rId4" Type="http://schemas.openxmlformats.org/officeDocument/2006/relationships/oleObject" Target="../embeddings/oleObject22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6.png"/><Relationship Id="rId5" Type="http://schemas.openxmlformats.org/officeDocument/2006/relationships/image" Target="../media/image1.wmf"/><Relationship Id="rId4" Type="http://schemas.openxmlformats.org/officeDocument/2006/relationships/oleObject" Target="../embeddings/oleObject23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6.png"/><Relationship Id="rId5" Type="http://schemas.openxmlformats.org/officeDocument/2006/relationships/image" Target="../media/image1.wmf"/><Relationship Id="rId4" Type="http://schemas.openxmlformats.org/officeDocument/2006/relationships/oleObject" Target="../embeddings/oleObject24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6.png"/><Relationship Id="rId5" Type="http://schemas.openxmlformats.org/officeDocument/2006/relationships/image" Target="../media/image1.wmf"/><Relationship Id="rId4" Type="http://schemas.openxmlformats.org/officeDocument/2006/relationships/oleObject" Target="../embeddings/oleObject25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7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png"/><Relationship Id="rId5" Type="http://schemas.openxmlformats.org/officeDocument/2006/relationships/image" Target="../media/image1.wmf"/><Relationship Id="rId4" Type="http://schemas.openxmlformats.org/officeDocument/2006/relationships/oleObject" Target="../embeddings/oleObject3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6.png"/><Relationship Id="rId5" Type="http://schemas.openxmlformats.org/officeDocument/2006/relationships/image" Target="../media/image1.wmf"/><Relationship Id="rId4" Type="http://schemas.openxmlformats.org/officeDocument/2006/relationships/oleObject" Target="../embeddings/oleObject30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.png"/><Relationship Id="rId5" Type="http://schemas.openxmlformats.org/officeDocument/2006/relationships/image" Target="../media/image1.wmf"/><Relationship Id="rId4" Type="http://schemas.openxmlformats.org/officeDocument/2006/relationships/oleObject" Target="../embeddings/oleObject4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6.png"/><Relationship Id="rId5" Type="http://schemas.openxmlformats.org/officeDocument/2006/relationships/image" Target="../media/image1.wmf"/><Relationship Id="rId4" Type="http://schemas.openxmlformats.org/officeDocument/2006/relationships/oleObject" Target="../embeddings/oleObject35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4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6.png"/><Relationship Id="rId5" Type="http://schemas.openxmlformats.org/officeDocument/2006/relationships/image" Target="../media/image1.wmf"/><Relationship Id="rId4" Type="http://schemas.openxmlformats.org/officeDocument/2006/relationships/oleObject" Target="../embeddings/oleObject37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4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39.bin"/><Relationship Id="rId4" Type="http://schemas.openxmlformats.org/officeDocument/2006/relationships/image" Target="../media/image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4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4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4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6.png"/><Relationship Id="rId5" Type="http://schemas.openxmlformats.org/officeDocument/2006/relationships/image" Target="../media/image1.wmf"/><Relationship Id="rId4" Type="http://schemas.openxmlformats.org/officeDocument/2006/relationships/oleObject" Target="../embeddings/oleObject43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.png"/><Relationship Id="rId5" Type="http://schemas.openxmlformats.org/officeDocument/2006/relationships/image" Target="../media/image1.wmf"/><Relationship Id="rId4" Type="http://schemas.openxmlformats.org/officeDocument/2006/relationships/oleObject" Target="../embeddings/oleObject5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44.bin"/><Relationship Id="rId4" Type="http://schemas.openxmlformats.org/officeDocument/2006/relationships/image" Target="../media/image4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4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4.jpeg"/><Relationship Id="rId5" Type="http://schemas.openxmlformats.org/officeDocument/2006/relationships/image" Target="../media/image6.png"/><Relationship Id="rId4" Type="http://schemas.openxmlformats.org/officeDocument/2006/relationships/image" Target="../media/image1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4.jpeg"/><Relationship Id="rId5" Type="http://schemas.openxmlformats.org/officeDocument/2006/relationships/image" Target="../media/image6.png"/><Relationship Id="rId4" Type="http://schemas.openxmlformats.org/officeDocument/2006/relationships/image" Target="../media/image1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4.jpeg"/><Relationship Id="rId5" Type="http://schemas.openxmlformats.org/officeDocument/2006/relationships/image" Target="../media/image6.png"/><Relationship Id="rId4" Type="http://schemas.openxmlformats.org/officeDocument/2006/relationships/image" Target="../media/image1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4.jpeg"/><Relationship Id="rId5" Type="http://schemas.openxmlformats.org/officeDocument/2006/relationships/image" Target="../media/image6.png"/><Relationship Id="rId4" Type="http://schemas.openxmlformats.org/officeDocument/2006/relationships/image" Target="../media/image1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7" Type="http://schemas.openxmlformats.org/officeDocument/2006/relationships/hyperlink" Target="https://docs.oracle.com/javase/7/docs/api/java/lang/Integer.html" TargetMode="Externa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4.jpeg"/><Relationship Id="rId5" Type="http://schemas.openxmlformats.org/officeDocument/2006/relationships/image" Target="../media/image6.png"/><Relationship Id="rId4" Type="http://schemas.openxmlformats.org/officeDocument/2006/relationships/image" Target="../media/image1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4.jpeg"/><Relationship Id="rId5" Type="http://schemas.openxmlformats.org/officeDocument/2006/relationships/image" Target="../media/image6.png"/><Relationship Id="rId4" Type="http://schemas.openxmlformats.org/officeDocument/2006/relationships/image" Target="../media/image1.wmf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9" Type="http://schemas.openxmlformats.org/officeDocument/2006/relationships/image" Target="../media/image50.png"/><Relationship Id="rId21" Type="http://schemas.openxmlformats.org/officeDocument/2006/relationships/image" Target="../media/image32.png"/><Relationship Id="rId34" Type="http://schemas.openxmlformats.org/officeDocument/2006/relationships/image" Target="../media/image45.png"/><Relationship Id="rId42" Type="http://schemas.openxmlformats.org/officeDocument/2006/relationships/image" Target="../media/image53.png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7.png"/><Relationship Id="rId29" Type="http://schemas.openxmlformats.org/officeDocument/2006/relationships/image" Target="../media/image40.png"/><Relationship Id="rId1" Type="http://schemas.openxmlformats.org/officeDocument/2006/relationships/vmlDrawing" Target="../drawings/vmlDrawing52.vml"/><Relationship Id="rId6" Type="http://schemas.openxmlformats.org/officeDocument/2006/relationships/image" Target="../media/image4.jpe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32" Type="http://schemas.openxmlformats.org/officeDocument/2006/relationships/image" Target="../media/image43.png"/><Relationship Id="rId37" Type="http://schemas.openxmlformats.org/officeDocument/2006/relationships/image" Target="../media/image48.png"/><Relationship Id="rId40" Type="http://schemas.openxmlformats.org/officeDocument/2006/relationships/image" Target="../media/image51.png"/><Relationship Id="rId45" Type="http://schemas.openxmlformats.org/officeDocument/2006/relationships/image" Target="../media/image56.png"/><Relationship Id="rId5" Type="http://schemas.openxmlformats.org/officeDocument/2006/relationships/image" Target="../media/image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28" Type="http://schemas.openxmlformats.org/officeDocument/2006/relationships/image" Target="../media/image39.png"/><Relationship Id="rId36" Type="http://schemas.openxmlformats.org/officeDocument/2006/relationships/image" Target="../media/image47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31" Type="http://schemas.openxmlformats.org/officeDocument/2006/relationships/image" Target="../media/image42.png"/><Relationship Id="rId44" Type="http://schemas.openxmlformats.org/officeDocument/2006/relationships/image" Target="../media/image55.png"/><Relationship Id="rId4" Type="http://schemas.openxmlformats.org/officeDocument/2006/relationships/image" Target="../media/image1.wmf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8.png"/><Relationship Id="rId30" Type="http://schemas.openxmlformats.org/officeDocument/2006/relationships/image" Target="../media/image41.png"/><Relationship Id="rId35" Type="http://schemas.openxmlformats.org/officeDocument/2006/relationships/image" Target="../media/image46.png"/><Relationship Id="rId43" Type="http://schemas.openxmlformats.org/officeDocument/2006/relationships/image" Target="../media/image54.png"/><Relationship Id="rId8" Type="http://schemas.openxmlformats.org/officeDocument/2006/relationships/image" Target="../media/image19.png"/><Relationship Id="rId3" Type="http://schemas.openxmlformats.org/officeDocument/2006/relationships/oleObject" Target="../embeddings/oleObject46.bin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33" Type="http://schemas.openxmlformats.org/officeDocument/2006/relationships/image" Target="../media/image44.png"/><Relationship Id="rId38" Type="http://schemas.openxmlformats.org/officeDocument/2006/relationships/image" Target="../media/image49.png"/><Relationship Id="rId20" Type="http://schemas.openxmlformats.org/officeDocument/2006/relationships/image" Target="../media/image31.png"/><Relationship Id="rId41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4.jpeg"/><Relationship Id="rId5" Type="http://schemas.openxmlformats.org/officeDocument/2006/relationships/image" Target="../media/image6.png"/><Relationship Id="rId4" Type="http://schemas.openxmlformats.org/officeDocument/2006/relationships/image" Target="../media/image1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4.jpeg"/><Relationship Id="rId5" Type="http://schemas.openxmlformats.org/officeDocument/2006/relationships/image" Target="../media/image6.png"/><Relationship Id="rId4" Type="http://schemas.openxmlformats.org/officeDocument/2006/relationships/image" Target="../media/image1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4.jpeg"/><Relationship Id="rId5" Type="http://schemas.openxmlformats.org/officeDocument/2006/relationships/image" Target="../media/image6.png"/><Relationship Id="rId4" Type="http://schemas.openxmlformats.org/officeDocument/2006/relationships/image" Target="../media/image1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7" Type="http://schemas.openxmlformats.org/officeDocument/2006/relationships/image" Target="../media/image57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4.jpeg"/><Relationship Id="rId5" Type="http://schemas.openxmlformats.org/officeDocument/2006/relationships/image" Target="../media/image6.png"/><Relationship Id="rId4" Type="http://schemas.openxmlformats.org/officeDocument/2006/relationships/image" Target="../media/image1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47.bin"/><Relationship Id="rId4" Type="http://schemas.openxmlformats.org/officeDocument/2006/relationships/image" Target="../media/image4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47.bin"/><Relationship Id="rId4" Type="http://schemas.openxmlformats.org/officeDocument/2006/relationships/image" Target="../media/image4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9.vml"/><Relationship Id="rId6" Type="http://schemas.openxmlformats.org/officeDocument/2006/relationships/image" Target="../media/image6.png"/><Relationship Id="rId5" Type="http://schemas.openxmlformats.org/officeDocument/2006/relationships/image" Target="../media/image1.wmf"/><Relationship Id="rId4" Type="http://schemas.openxmlformats.org/officeDocument/2006/relationships/oleObject" Target="../embeddings/oleObject47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6.png"/><Relationship Id="rId5" Type="http://schemas.openxmlformats.org/officeDocument/2006/relationships/image" Target="../media/image1.wmf"/><Relationship Id="rId4" Type="http://schemas.openxmlformats.org/officeDocument/2006/relationships/oleObject" Target="../embeddings/oleObject48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1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47.bin"/><Relationship Id="rId4" Type="http://schemas.openxmlformats.org/officeDocument/2006/relationships/image" Target="../media/image4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2.vml"/><Relationship Id="rId6" Type="http://schemas.openxmlformats.org/officeDocument/2006/relationships/image" Target="../media/image6.png"/><Relationship Id="rId5" Type="http://schemas.openxmlformats.org/officeDocument/2006/relationships/image" Target="../media/image1.wmf"/><Relationship Id="rId4" Type="http://schemas.openxmlformats.org/officeDocument/2006/relationships/oleObject" Target="../embeddings/oleObject49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6.png"/><Relationship Id="rId5" Type="http://schemas.openxmlformats.org/officeDocument/2006/relationships/image" Target="../media/image1.wmf"/><Relationship Id="rId4" Type="http://schemas.openxmlformats.org/officeDocument/2006/relationships/oleObject" Target="../embeddings/oleObject50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4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4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5.vml"/><Relationship Id="rId6" Type="http://schemas.openxmlformats.org/officeDocument/2006/relationships/image" Target="../media/image6.png"/><Relationship Id="rId5" Type="http://schemas.openxmlformats.org/officeDocument/2006/relationships/image" Target="../media/image1.wmf"/><Relationship Id="rId4" Type="http://schemas.openxmlformats.org/officeDocument/2006/relationships/oleObject" Target="../embeddings/oleObject52.bin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6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53.bin"/><Relationship Id="rId4" Type="http://schemas.openxmlformats.org/officeDocument/2006/relationships/image" Target="../media/image4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6.png"/><Relationship Id="rId5" Type="http://schemas.openxmlformats.org/officeDocument/2006/relationships/image" Target="../media/image1.wmf"/><Relationship Id="rId4" Type="http://schemas.openxmlformats.org/officeDocument/2006/relationships/oleObject" Target="../embeddings/oleObject54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55.bin"/><Relationship Id="rId4" Type="http://schemas.openxmlformats.org/officeDocument/2006/relationships/image" Target="../media/image4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9.vml"/><Relationship Id="rId6" Type="http://schemas.openxmlformats.org/officeDocument/2006/relationships/image" Target="../media/image6.png"/><Relationship Id="rId5" Type="http://schemas.openxmlformats.org/officeDocument/2006/relationships/image" Target="../media/image1.wmf"/><Relationship Id="rId4" Type="http://schemas.openxmlformats.org/officeDocument/2006/relationships/oleObject" Target="../embeddings/oleObject56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0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57.bin"/><Relationship Id="rId4" Type="http://schemas.openxmlformats.org/officeDocument/2006/relationships/image" Target="../media/image4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1.vml"/><Relationship Id="rId6" Type="http://schemas.openxmlformats.org/officeDocument/2006/relationships/image" Target="../media/image6.png"/><Relationship Id="rId5" Type="http://schemas.openxmlformats.org/officeDocument/2006/relationships/image" Target="../media/image1.wmf"/><Relationship Id="rId4" Type="http://schemas.openxmlformats.org/officeDocument/2006/relationships/oleObject" Target="../embeddings/oleObject58.bin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59.bin"/><Relationship Id="rId4" Type="http://schemas.openxmlformats.org/officeDocument/2006/relationships/image" Target="../media/image4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3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60.bin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.png"/><Relationship Id="rId5" Type="http://schemas.openxmlformats.org/officeDocument/2006/relationships/image" Target="../media/image1.wmf"/><Relationship Id="rId4" Type="http://schemas.openxmlformats.org/officeDocument/2006/relationships/oleObject" Target="../embeddings/oleObject8.bin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4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61.bin"/><Relationship Id="rId4" Type="http://schemas.openxmlformats.org/officeDocument/2006/relationships/image" Target="../media/image4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5.vml"/><Relationship Id="rId6" Type="http://schemas.openxmlformats.org/officeDocument/2006/relationships/image" Target="../media/image6.png"/><Relationship Id="rId5" Type="http://schemas.openxmlformats.org/officeDocument/2006/relationships/image" Target="../media/image1.wmf"/><Relationship Id="rId4" Type="http://schemas.openxmlformats.org/officeDocument/2006/relationships/oleObject" Target="../embeddings/oleObject62.bin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6.vml"/><Relationship Id="rId6" Type="http://schemas.openxmlformats.org/officeDocument/2006/relationships/image" Target="../media/image6.png"/><Relationship Id="rId5" Type="http://schemas.openxmlformats.org/officeDocument/2006/relationships/image" Target="../media/image1.wmf"/><Relationship Id="rId4" Type="http://schemas.openxmlformats.org/officeDocument/2006/relationships/oleObject" Target="../embeddings/oleObject63.bin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7.vml"/><Relationship Id="rId6" Type="http://schemas.openxmlformats.org/officeDocument/2006/relationships/image" Target="../media/image6.png"/><Relationship Id="rId5" Type="http://schemas.openxmlformats.org/officeDocument/2006/relationships/image" Target="../media/image1.wmf"/><Relationship Id="rId4" Type="http://schemas.openxmlformats.org/officeDocument/2006/relationships/oleObject" Target="../embeddings/oleObject64.bin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8.vml"/><Relationship Id="rId6" Type="http://schemas.openxmlformats.org/officeDocument/2006/relationships/image" Target="../media/image6.png"/><Relationship Id="rId5" Type="http://schemas.openxmlformats.org/officeDocument/2006/relationships/image" Target="../media/image1.wmf"/><Relationship Id="rId4" Type="http://schemas.openxmlformats.org/officeDocument/2006/relationships/oleObject" Target="../embeddings/oleObject65.bin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9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66.bin"/><Relationship Id="rId4" Type="http://schemas.openxmlformats.org/officeDocument/2006/relationships/image" Target="../media/image4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0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67.bin"/><Relationship Id="rId4" Type="http://schemas.openxmlformats.org/officeDocument/2006/relationships/image" Target="../media/image4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1.vml"/><Relationship Id="rId6" Type="http://schemas.openxmlformats.org/officeDocument/2006/relationships/image" Target="../media/image3.png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.png"/><Relationship Id="rId5" Type="http://schemas.openxmlformats.org/officeDocument/2006/relationships/image" Target="../media/image1.wmf"/><Relationship Id="rId4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ountain&#10;&#10;Description generated with very high confidence">
            <a:extLst>
              <a:ext uri="{FF2B5EF4-FFF2-40B4-BE49-F238E27FC236}">
                <a16:creationId xmlns:a16="http://schemas.microsoft.com/office/drawing/2014/main" id="{1834B4B6-757B-413F-8617-B560E7F999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727" y="1123401"/>
            <a:ext cx="8650546" cy="48659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EE6F1C-A67E-45D6-A6AD-21BE05011FEF}"/>
              </a:ext>
            </a:extLst>
          </p:cNvPr>
          <p:cNvSpPr/>
          <p:nvPr/>
        </p:nvSpPr>
        <p:spPr>
          <a:xfrm>
            <a:off x="5295653" y="4811269"/>
            <a:ext cx="16006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JAVA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7F8C97-A877-489C-A294-6A4CF5E0EEB9}"/>
              </a:ext>
            </a:extLst>
          </p:cNvPr>
          <p:cNvCxnSpPr>
            <a:cxnSpLocks/>
          </p:cNvCxnSpPr>
          <p:nvPr/>
        </p:nvCxnSpPr>
        <p:spPr>
          <a:xfrm>
            <a:off x="0" y="1123401"/>
            <a:ext cx="166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1A2319B-21CB-40E0-B7C8-AA5821247EAB}"/>
              </a:ext>
            </a:extLst>
          </p:cNvPr>
          <p:cNvCxnSpPr>
            <a:cxnSpLocks/>
          </p:cNvCxnSpPr>
          <p:nvPr/>
        </p:nvCxnSpPr>
        <p:spPr>
          <a:xfrm>
            <a:off x="10522226" y="5989333"/>
            <a:ext cx="16697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1628400"/>
              </p:ext>
            </p:extLst>
          </p:nvPr>
        </p:nvGraphicFramePr>
        <p:xfrm>
          <a:off x="9017623" y="33453"/>
          <a:ext cx="3120715" cy="945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Image" r:id="rId4" imgW="6412680" imgH="1942560" progId="Photoshop.Image.12">
                  <p:embed/>
                </p:oleObj>
              </mc:Choice>
              <mc:Fallback>
                <p:oleObj name="Image" r:id="rId4" imgW="6412680" imgH="194256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017623" y="33453"/>
                        <a:ext cx="3120715" cy="9452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142" y="4623373"/>
            <a:ext cx="975419" cy="1231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8912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5791200" y="876992"/>
            <a:ext cx="6400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749434" y="327027"/>
            <a:ext cx="504176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tka Heading Semibold" pitchFamily="2" charset="0"/>
              </a:rPr>
              <a:t>FEATURES OF JAVA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A632FE-B48D-4461-A609-A0BC78B13017}"/>
              </a:ext>
            </a:extLst>
          </p:cNvPr>
          <p:cNvSpPr txBox="1"/>
          <p:nvPr/>
        </p:nvSpPr>
        <p:spPr>
          <a:xfrm>
            <a:off x="775938" y="1557973"/>
            <a:ext cx="10382392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itka Text" panose="02000505000000020004" pitchFamily="2" charset="0"/>
              </a:rPr>
              <a:t>Dynamic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itka Text" panose="02000505000000020004" pitchFamily="2" charset="0"/>
              </a:rPr>
              <a:t>Java is a dynamic language. It supports the dynamic loading of classes. It means classes are loaded on demand.</a:t>
            </a:r>
          </a:p>
          <a:p>
            <a:pPr marL="1206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355600" algn="l"/>
                <a:tab pos="356235" algn="l"/>
              </a:tabLst>
            </a:pPr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Sitka Text" panose="02000505000000020004" pitchFamily="2" charset="0"/>
              <a:cs typeface="Trebuchet MS"/>
            </a:endParaRPr>
          </a:p>
          <a:p>
            <a:pPr marL="1206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355600" algn="l"/>
                <a:tab pos="356235" algn="l"/>
              </a:tabLst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itka Text" panose="02000505000000020004" pitchFamily="2" charset="0"/>
                <a:cs typeface="Trebuchet MS"/>
              </a:rPr>
              <a:t>Interpreted</a:t>
            </a:r>
          </a:p>
          <a:p>
            <a:pPr marL="354965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355600" algn="l"/>
                <a:tab pos="356235" algn="l"/>
              </a:tabLst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itka Text" panose="02000505000000020004" pitchFamily="2" charset="0"/>
                <a:cs typeface="Trebuchet MS"/>
              </a:rPr>
              <a:t>The program are compiled into Java Virtual Machine (JVM)  code called bytecode</a:t>
            </a:r>
          </a:p>
          <a:p>
            <a:pPr marL="354965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355600" algn="l"/>
                <a:tab pos="356235" algn="l"/>
              </a:tabLst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itka Text" panose="02000505000000020004" pitchFamily="2" charset="0"/>
                <a:cs typeface="Trebuchet MS"/>
              </a:rPr>
              <a:t>Each bytecode instruction is translated into machine code at the time of execution</a:t>
            </a:r>
            <a:endParaRPr lang="en-US" sz="24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Sitka Text" panose="0200050500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480776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5" name="Image" r:id="rId4" imgW="6412680" imgH="1942560" progId="Photoshop.Image.12">
                    <p:embed/>
                  </p:oleObj>
                </mc:Choice>
                <mc:Fallback>
                  <p:oleObj name="Image" r:id="rId4" imgW="6412680" imgH="1942560" progId="Photoshop.Image.12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9862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5791200" y="876992"/>
            <a:ext cx="6400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749434" y="327027"/>
            <a:ext cx="504176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tka Heading Semibold" pitchFamily="2" charset="0"/>
              </a:rPr>
              <a:t>FEATURES OF JAVA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A632FE-B48D-4461-A609-A0BC78B13017}"/>
              </a:ext>
            </a:extLst>
          </p:cNvPr>
          <p:cNvSpPr txBox="1"/>
          <p:nvPr/>
        </p:nvSpPr>
        <p:spPr>
          <a:xfrm>
            <a:off x="775938" y="1557973"/>
            <a:ext cx="10382392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itka Text" panose="02000505000000020004" pitchFamily="2" charset="0"/>
              </a:rPr>
              <a:t>Distributed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itka Text" panose="02000505000000020004" pitchFamily="2" charset="0"/>
              </a:rPr>
              <a:t>Java is distributed because it facilitates users to create distributed applications in Java. 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Sitka Text" panose="02000505000000020004" pitchFamily="2" charset="0"/>
                <a:cs typeface="Trebuchet MS"/>
              </a:rPr>
              <a:t>Fully supports IPv4, with structures to support IPv6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Sitka Text" panose="02000505000000020004" pitchFamily="2" charset="0"/>
                <a:cs typeface="Trebuchet MS"/>
              </a:rPr>
              <a:t>Includes support for Applets: small programs embedded in  HTML documents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itka Text" panose="02000505000000020004" pitchFamily="2" charset="0"/>
              </a:rPr>
              <a:t>RMI and EJB are used for creating distributed applications. 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itka Text" panose="02000505000000020004" pitchFamily="2" charset="0"/>
              </a:rPr>
              <a:t>This feature of Java makes us able to access files by calling the methods from any machine on the internet.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480776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79" name="Image" r:id="rId4" imgW="6412680" imgH="1942560" progId="Photoshop.Image.12">
                    <p:embed/>
                  </p:oleObj>
                </mc:Choice>
                <mc:Fallback>
                  <p:oleObj name="Image" r:id="rId4" imgW="6412680" imgH="1942560" progId="Photoshop.Image.12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743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6096000" y="876992"/>
            <a:ext cx="6096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473722" y="327027"/>
            <a:ext cx="559319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tka Heading Semibold" pitchFamily="2" charset="0"/>
              </a:rPr>
              <a:t>POPULARITY OF JAVA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9885F1F-9F40-4484-B007-6B4FC7C69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977" y="925942"/>
            <a:ext cx="4418264" cy="51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754C83A-8063-4EE0-800A-11067C51E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70" y="1168314"/>
            <a:ext cx="6864128" cy="4890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480776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03" name="Image" r:id="rId6" imgW="6412680" imgH="1942560" progId="Photoshop.Image.12">
                    <p:embed/>
                  </p:oleObj>
                </mc:Choice>
                <mc:Fallback>
                  <p:oleObj name="Image" r:id="rId6" imgW="6412680" imgH="1942560" progId="Photoshop.Image.12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4385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5590031" y="876992"/>
            <a:ext cx="660196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857855" y="327027"/>
            <a:ext cx="463941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tka Heading Semibold" pitchFamily="2" charset="0"/>
              </a:rPr>
              <a:t>JAVA PLATFORMS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4002237-1C12-4B48-88DB-18D7F6D66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7737"/>
            <a:ext cx="12192000" cy="332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4C685F-4902-4E2E-B96C-791434AE0955}"/>
              </a:ext>
            </a:extLst>
          </p:cNvPr>
          <p:cNvSpPr txBox="1"/>
          <p:nvPr/>
        </p:nvSpPr>
        <p:spPr>
          <a:xfrm>
            <a:off x="4598963" y="4580725"/>
            <a:ext cx="30749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715645" lvl="1">
              <a:lnSpc>
                <a:spcPct val="100000"/>
              </a:lnSpc>
              <a:tabLst>
                <a:tab pos="756920" algn="l"/>
              </a:tabLst>
            </a:pPr>
            <a:r>
              <a:rPr lang="en-US" sz="1800" dirty="0">
                <a:latin typeface="Sitka Text" panose="02000505000000020004" pitchFamily="2" charset="0"/>
                <a:cs typeface="Trebuchet MS"/>
              </a:rPr>
              <a:t>Used for developing Desktop based application and  networking applications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83993E-014C-4494-A0A2-FB33B4A5A977}"/>
              </a:ext>
            </a:extLst>
          </p:cNvPr>
          <p:cNvSpPr txBox="1"/>
          <p:nvPr/>
        </p:nvSpPr>
        <p:spPr>
          <a:xfrm>
            <a:off x="7726467" y="4596241"/>
            <a:ext cx="316727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213360" lvl="1">
              <a:lnSpc>
                <a:spcPct val="100000"/>
              </a:lnSpc>
              <a:tabLst>
                <a:tab pos="756920" algn="l"/>
              </a:tabLst>
            </a:pPr>
            <a:r>
              <a:rPr lang="en-US" sz="1800" dirty="0">
                <a:latin typeface="Sitka Text" panose="02000505000000020004" pitchFamily="2" charset="0"/>
                <a:cs typeface="Trebuchet MS"/>
              </a:rPr>
              <a:t>Used for developing large‐scale, distributed    networking  applications and Web‐based applications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0422A1-3E25-4B25-8208-DFE455A1981C}"/>
              </a:ext>
            </a:extLst>
          </p:cNvPr>
          <p:cNvSpPr txBox="1"/>
          <p:nvPr/>
        </p:nvSpPr>
        <p:spPr>
          <a:xfrm>
            <a:off x="1298262" y="4580725"/>
            <a:ext cx="316771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tabLst>
                <a:tab pos="756920" algn="l"/>
              </a:tabLst>
            </a:pPr>
            <a:r>
              <a:rPr lang="en-US" dirty="0">
                <a:latin typeface="Sitka Text" panose="02000505000000020004" pitchFamily="2" charset="0"/>
              </a:rPr>
              <a:t>Used for developing applications for small memory‐constrained devices, such as cell phones, pagers and PDAs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1" name="Group 10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480776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27" name="Image" r:id="rId5" imgW="6412680" imgH="1942560" progId="Photoshop.Image.12">
                    <p:embed/>
                  </p:oleObj>
                </mc:Choice>
                <mc:Fallback>
                  <p:oleObj name="Image" r:id="rId5" imgW="6412680" imgH="1942560" progId="Photoshop.Image.12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0438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25321CDA-D6D8-42AC-AD23-933910986197}"/>
              </a:ext>
            </a:extLst>
          </p:cNvPr>
          <p:cNvSpPr/>
          <p:nvPr/>
        </p:nvSpPr>
        <p:spPr>
          <a:xfrm>
            <a:off x="6381525" y="1096468"/>
            <a:ext cx="5557932" cy="51031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Arrow: Left-Right 94">
            <a:extLst>
              <a:ext uri="{FF2B5EF4-FFF2-40B4-BE49-F238E27FC236}">
                <a16:creationId xmlns:a16="http://schemas.microsoft.com/office/drawing/2014/main" id="{D8985F89-89D3-4F04-9965-244755A69C53}"/>
              </a:ext>
            </a:extLst>
          </p:cNvPr>
          <p:cNvSpPr/>
          <p:nvPr/>
        </p:nvSpPr>
        <p:spPr>
          <a:xfrm rot="5400000">
            <a:off x="7775135" y="5116282"/>
            <a:ext cx="645094" cy="474586"/>
          </a:xfrm>
          <a:prstGeom prst="leftRightArrow">
            <a:avLst/>
          </a:prstGeom>
          <a:solidFill>
            <a:srgbClr val="B8BAD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Arrow: Left-Right 93">
            <a:extLst>
              <a:ext uri="{FF2B5EF4-FFF2-40B4-BE49-F238E27FC236}">
                <a16:creationId xmlns:a16="http://schemas.microsoft.com/office/drawing/2014/main" id="{2CE0CA48-5F70-40F6-A630-E319697B7270}"/>
              </a:ext>
            </a:extLst>
          </p:cNvPr>
          <p:cNvSpPr/>
          <p:nvPr/>
        </p:nvSpPr>
        <p:spPr>
          <a:xfrm rot="5400000">
            <a:off x="7720481" y="4193900"/>
            <a:ext cx="645094" cy="474586"/>
          </a:xfrm>
          <a:prstGeom prst="leftRightArrow">
            <a:avLst/>
          </a:prstGeom>
          <a:solidFill>
            <a:srgbClr val="B8BAD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CF47914-381F-4337-855A-AF92172913BF}"/>
              </a:ext>
            </a:extLst>
          </p:cNvPr>
          <p:cNvSpPr/>
          <p:nvPr/>
        </p:nvSpPr>
        <p:spPr>
          <a:xfrm>
            <a:off x="755374" y="1643270"/>
            <a:ext cx="3432313" cy="39358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6188765" y="876992"/>
            <a:ext cx="60032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517864" y="327027"/>
            <a:ext cx="555793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tka Heading Semibold" pitchFamily="2" charset="0"/>
              </a:rPr>
              <a:t>JAVA ARCHITECTURE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sp>
        <p:nvSpPr>
          <p:cNvPr id="11" name="object 41">
            <a:extLst>
              <a:ext uri="{FF2B5EF4-FFF2-40B4-BE49-F238E27FC236}">
                <a16:creationId xmlns:a16="http://schemas.microsoft.com/office/drawing/2014/main" id="{5C1D3FFF-CCE4-4CAA-A5B7-E3994D0A8A3D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9428921" y="6384415"/>
            <a:ext cx="2133600" cy="365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pc="-5" dirty="0"/>
              <a:t>14</a:t>
            </a:fld>
            <a:endParaRPr spc="-5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8798FD3-A3AB-4DEF-921E-DDACB91A41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2124826"/>
              </p:ext>
            </p:extLst>
          </p:nvPr>
        </p:nvGraphicFramePr>
        <p:xfrm>
          <a:off x="619083" y="2074333"/>
          <a:ext cx="3706190" cy="2709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B764FE35-7315-48DA-B0DE-ABDF64232E1F}"/>
              </a:ext>
            </a:extLst>
          </p:cNvPr>
          <p:cNvSpPr txBox="1"/>
          <p:nvPr/>
        </p:nvSpPr>
        <p:spPr>
          <a:xfrm>
            <a:off x="1520275" y="4979882"/>
            <a:ext cx="2514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-5" dirty="0">
                <a:solidFill>
                  <a:schemeClr val="bg1">
                    <a:lumMod val="85000"/>
                  </a:schemeClr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Sitka Text Semibold" panose="020B0604020202020204" pitchFamily="2" charset="0"/>
                <a:cs typeface="Arial"/>
              </a:rPr>
              <a:t>Compile-time</a:t>
            </a:r>
            <a:endParaRPr lang="en-US" sz="1800" dirty="0">
              <a:solidFill>
                <a:schemeClr val="bg1">
                  <a:lumMod val="85000"/>
                </a:schemeClr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Sitka Text Semibold" panose="020B0604020202020204" pitchFamily="2" charset="0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US" sz="1800" b="1" spc="-5" dirty="0">
                <a:solidFill>
                  <a:schemeClr val="bg1">
                    <a:lumMod val="85000"/>
                  </a:schemeClr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Sitka Text Semibold" panose="020B0604020202020204" pitchFamily="2" charset="0"/>
                <a:cs typeface="Arial"/>
              </a:rPr>
              <a:t>Environment</a:t>
            </a:r>
            <a:endParaRPr lang="en-US" sz="1800" dirty="0">
              <a:solidFill>
                <a:schemeClr val="bg1">
                  <a:lumMod val="85000"/>
                </a:schemeClr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Sitka Text Semibold" panose="020B0604020202020204" pitchFamily="2" charset="0"/>
              <a:cs typeface="Arial"/>
            </a:endParaRPr>
          </a:p>
        </p:txBody>
      </p:sp>
      <p:sp>
        <p:nvSpPr>
          <p:cNvPr id="10" name="Arrow: Bent-Up 9">
            <a:extLst>
              <a:ext uri="{FF2B5EF4-FFF2-40B4-BE49-F238E27FC236}">
                <a16:creationId xmlns:a16="http://schemas.microsoft.com/office/drawing/2014/main" id="{825EE711-0B23-467B-8C03-D22D5B086789}"/>
              </a:ext>
            </a:extLst>
          </p:cNvPr>
          <p:cNvSpPr/>
          <p:nvPr/>
        </p:nvSpPr>
        <p:spPr>
          <a:xfrm>
            <a:off x="3937176" y="3400157"/>
            <a:ext cx="1354678" cy="1026070"/>
          </a:xfrm>
          <a:prstGeom prst="bentUpArrow">
            <a:avLst>
              <a:gd name="adj1" fmla="val 17802"/>
              <a:gd name="adj2" fmla="val 25000"/>
              <a:gd name="adj3" fmla="val 31425"/>
            </a:avLst>
          </a:prstGeom>
          <a:solidFill>
            <a:srgbClr val="B8BAD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6AF83BD-FA74-4DF1-80D1-E2C097CA96AC}"/>
              </a:ext>
            </a:extLst>
          </p:cNvPr>
          <p:cNvGrpSpPr/>
          <p:nvPr/>
        </p:nvGrpSpPr>
        <p:grpSpPr>
          <a:xfrm>
            <a:off x="7103621" y="1584459"/>
            <a:ext cx="1841596" cy="489872"/>
            <a:chOff x="231843" y="15522"/>
            <a:chExt cx="1178535" cy="824936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A606EC5C-6586-479A-94D8-A2B3C1768C43}"/>
                </a:ext>
              </a:extLst>
            </p:cNvPr>
            <p:cNvSpPr/>
            <p:nvPr/>
          </p:nvSpPr>
          <p:spPr>
            <a:xfrm>
              <a:off x="231843" y="15522"/>
              <a:ext cx="1178535" cy="824936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64" name="Rectangle: Rounded Corners 4">
              <a:extLst>
                <a:ext uri="{FF2B5EF4-FFF2-40B4-BE49-F238E27FC236}">
                  <a16:creationId xmlns:a16="http://schemas.microsoft.com/office/drawing/2014/main" id="{D84F3D63-2546-4194-9262-58E92D07F4A0}"/>
                </a:ext>
              </a:extLst>
            </p:cNvPr>
            <p:cNvSpPr txBox="1"/>
            <p:nvPr/>
          </p:nvSpPr>
          <p:spPr>
            <a:xfrm>
              <a:off x="272120" y="55799"/>
              <a:ext cx="1097981" cy="74438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>
                  <a:latin typeface="Sitka Text" panose="02000505000000020004" pitchFamily="2" charset="0"/>
                </a:rPr>
                <a:t>Class Loader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596EFA5-805B-411C-A212-90685EC678FA}"/>
              </a:ext>
            </a:extLst>
          </p:cNvPr>
          <p:cNvGrpSpPr/>
          <p:nvPr/>
        </p:nvGrpSpPr>
        <p:grpSpPr>
          <a:xfrm>
            <a:off x="7103620" y="2503973"/>
            <a:ext cx="1841596" cy="489872"/>
            <a:chOff x="231843" y="15522"/>
            <a:chExt cx="1178535" cy="824936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3D38F5F4-E687-4CDE-B069-A8C13A51654A}"/>
                </a:ext>
              </a:extLst>
            </p:cNvPr>
            <p:cNvSpPr/>
            <p:nvPr/>
          </p:nvSpPr>
          <p:spPr>
            <a:xfrm>
              <a:off x="231843" y="15522"/>
              <a:ext cx="1178535" cy="824936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67" name="Rectangle: Rounded Corners 4">
              <a:extLst>
                <a:ext uri="{FF2B5EF4-FFF2-40B4-BE49-F238E27FC236}">
                  <a16:creationId xmlns:a16="http://schemas.microsoft.com/office/drawing/2014/main" id="{1BAE3221-E959-4F98-AD25-6FE26D038F9A}"/>
                </a:ext>
              </a:extLst>
            </p:cNvPr>
            <p:cNvSpPr txBox="1"/>
            <p:nvPr/>
          </p:nvSpPr>
          <p:spPr>
            <a:xfrm>
              <a:off x="272120" y="55799"/>
              <a:ext cx="1097981" cy="74438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>
                  <a:latin typeface="Sitka Text" panose="02000505000000020004" pitchFamily="2" charset="0"/>
                </a:rPr>
                <a:t>Bytecode Verifier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CA449AF-2CF9-4674-A5B9-75228BD6CCBD}"/>
              </a:ext>
            </a:extLst>
          </p:cNvPr>
          <p:cNvGrpSpPr/>
          <p:nvPr/>
        </p:nvGrpSpPr>
        <p:grpSpPr>
          <a:xfrm>
            <a:off x="9915882" y="1559060"/>
            <a:ext cx="1841596" cy="943431"/>
            <a:chOff x="231843" y="15522"/>
            <a:chExt cx="1178535" cy="824936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BDD79BC9-018A-4A12-89A7-6EF253EBC74F}"/>
                </a:ext>
              </a:extLst>
            </p:cNvPr>
            <p:cNvSpPr/>
            <p:nvPr/>
          </p:nvSpPr>
          <p:spPr>
            <a:xfrm>
              <a:off x="231843" y="15522"/>
              <a:ext cx="1178535" cy="824936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70" name="Rectangle: Rounded Corners 4">
              <a:extLst>
                <a:ext uri="{FF2B5EF4-FFF2-40B4-BE49-F238E27FC236}">
                  <a16:creationId xmlns:a16="http://schemas.microsoft.com/office/drawing/2014/main" id="{18384B73-260A-49A9-8422-5B95A06EB4F6}"/>
                </a:ext>
              </a:extLst>
            </p:cNvPr>
            <p:cNvSpPr txBox="1"/>
            <p:nvPr/>
          </p:nvSpPr>
          <p:spPr>
            <a:xfrm>
              <a:off x="272120" y="55799"/>
              <a:ext cx="1097981" cy="74438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>
                  <a:latin typeface="Sitka Text" panose="02000505000000020004" pitchFamily="2" charset="0"/>
                </a:rPr>
                <a:t>Java Class </a:t>
              </a:r>
              <a:r>
                <a:rPr lang="en-US" dirty="0">
                  <a:latin typeface="Sitka Text" panose="02000505000000020004" pitchFamily="2" charset="0"/>
                </a:rPr>
                <a:t>Libr</a:t>
              </a:r>
              <a:r>
                <a:rPr lang="en-US" kern="1200" dirty="0">
                  <a:latin typeface="Sitka Text" panose="02000505000000020004" pitchFamily="2" charset="0"/>
                </a:rPr>
                <a:t>aries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DD404A5-B386-4B61-A9EA-98D9326263EE}"/>
              </a:ext>
            </a:extLst>
          </p:cNvPr>
          <p:cNvGrpSpPr/>
          <p:nvPr/>
        </p:nvGrpSpPr>
        <p:grpSpPr>
          <a:xfrm>
            <a:off x="6669346" y="3474900"/>
            <a:ext cx="2796208" cy="716283"/>
            <a:chOff x="231843" y="15522"/>
            <a:chExt cx="1178535" cy="824936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F3784259-4821-469D-846B-14879C0EA16C}"/>
                </a:ext>
              </a:extLst>
            </p:cNvPr>
            <p:cNvSpPr/>
            <p:nvPr/>
          </p:nvSpPr>
          <p:spPr>
            <a:xfrm>
              <a:off x="231843" y="15522"/>
              <a:ext cx="1178535" cy="824936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79" name="Rectangle: Rounded Corners 4">
              <a:extLst>
                <a:ext uri="{FF2B5EF4-FFF2-40B4-BE49-F238E27FC236}">
                  <a16:creationId xmlns:a16="http://schemas.microsoft.com/office/drawing/2014/main" id="{87B6E46B-DA02-4311-BAE4-D3E50CA44623}"/>
                </a:ext>
              </a:extLst>
            </p:cNvPr>
            <p:cNvSpPr txBox="1"/>
            <p:nvPr/>
          </p:nvSpPr>
          <p:spPr>
            <a:xfrm>
              <a:off x="272120" y="55799"/>
              <a:ext cx="1097981" cy="74438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>
                  <a:latin typeface="Sitka Text" panose="02000505000000020004" pitchFamily="2" charset="0"/>
                </a:rPr>
                <a:t>Java Virtual Machine (JVM)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C1C12A2-AED9-4D7A-9376-ED7A07688E48}"/>
              </a:ext>
            </a:extLst>
          </p:cNvPr>
          <p:cNvGrpSpPr/>
          <p:nvPr/>
        </p:nvGrpSpPr>
        <p:grpSpPr>
          <a:xfrm>
            <a:off x="7176885" y="4710388"/>
            <a:ext cx="1841596" cy="489872"/>
            <a:chOff x="231843" y="15522"/>
            <a:chExt cx="1178535" cy="824936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A29F5C0C-6921-4BEF-85DA-88B562599E33}"/>
                </a:ext>
              </a:extLst>
            </p:cNvPr>
            <p:cNvSpPr/>
            <p:nvPr/>
          </p:nvSpPr>
          <p:spPr>
            <a:xfrm>
              <a:off x="231843" y="15522"/>
              <a:ext cx="1178535" cy="824936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82" name="Rectangle: Rounded Corners 4">
              <a:extLst>
                <a:ext uri="{FF2B5EF4-FFF2-40B4-BE49-F238E27FC236}">
                  <a16:creationId xmlns:a16="http://schemas.microsoft.com/office/drawing/2014/main" id="{D5BF282D-36DA-4904-BC13-F59ED114B0A9}"/>
                </a:ext>
              </a:extLst>
            </p:cNvPr>
            <p:cNvSpPr txBox="1"/>
            <p:nvPr/>
          </p:nvSpPr>
          <p:spPr>
            <a:xfrm>
              <a:off x="272120" y="55799"/>
              <a:ext cx="1097981" cy="74438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>
                  <a:latin typeface="Sitka Text" panose="02000505000000020004" pitchFamily="2" charset="0"/>
                </a:rPr>
                <a:t>Operating System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478BA94-D0CE-4C72-BCDA-8FE0913D6445}"/>
              </a:ext>
            </a:extLst>
          </p:cNvPr>
          <p:cNvGrpSpPr/>
          <p:nvPr/>
        </p:nvGrpSpPr>
        <p:grpSpPr>
          <a:xfrm>
            <a:off x="7176885" y="5531639"/>
            <a:ext cx="1841596" cy="489872"/>
            <a:chOff x="231843" y="15522"/>
            <a:chExt cx="1178535" cy="824936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62AF2503-612D-4D3B-9BCD-CAEBC89FACAB}"/>
                </a:ext>
              </a:extLst>
            </p:cNvPr>
            <p:cNvSpPr/>
            <p:nvPr/>
          </p:nvSpPr>
          <p:spPr>
            <a:xfrm>
              <a:off x="231843" y="15522"/>
              <a:ext cx="1178535" cy="824936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85" name="Rectangle: Rounded Corners 4">
              <a:extLst>
                <a:ext uri="{FF2B5EF4-FFF2-40B4-BE49-F238E27FC236}">
                  <a16:creationId xmlns:a16="http://schemas.microsoft.com/office/drawing/2014/main" id="{565A08BD-9BB4-43DD-B4C9-3D4D788F4CEF}"/>
                </a:ext>
              </a:extLst>
            </p:cNvPr>
            <p:cNvSpPr txBox="1"/>
            <p:nvPr/>
          </p:nvSpPr>
          <p:spPr>
            <a:xfrm>
              <a:off x="272120" y="55799"/>
              <a:ext cx="1097981" cy="74438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>
                  <a:latin typeface="Sitka Text" panose="02000505000000020004" pitchFamily="2" charset="0"/>
                </a:rPr>
                <a:t>Hardware</a:t>
              </a:r>
            </a:p>
          </p:txBody>
        </p:sp>
      </p:grpSp>
      <p:sp>
        <p:nvSpPr>
          <p:cNvPr id="4096" name="Arrow: Left-Right 4095">
            <a:extLst>
              <a:ext uri="{FF2B5EF4-FFF2-40B4-BE49-F238E27FC236}">
                <a16:creationId xmlns:a16="http://schemas.microsoft.com/office/drawing/2014/main" id="{0F75077E-0A99-4FE9-AF13-96A0F618C14C}"/>
              </a:ext>
            </a:extLst>
          </p:cNvPr>
          <p:cNvSpPr/>
          <p:nvPr/>
        </p:nvSpPr>
        <p:spPr>
          <a:xfrm>
            <a:off x="8952628" y="1686323"/>
            <a:ext cx="955843" cy="388008"/>
          </a:xfrm>
          <a:prstGeom prst="leftRightArrow">
            <a:avLst/>
          </a:prstGeom>
          <a:solidFill>
            <a:srgbClr val="B8BAD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7" name="Arrow: Down 4096">
            <a:extLst>
              <a:ext uri="{FF2B5EF4-FFF2-40B4-BE49-F238E27FC236}">
                <a16:creationId xmlns:a16="http://schemas.microsoft.com/office/drawing/2014/main" id="{D0143302-22F6-4342-BC23-21EF1DF2F277}"/>
              </a:ext>
            </a:extLst>
          </p:cNvPr>
          <p:cNvSpPr/>
          <p:nvPr/>
        </p:nvSpPr>
        <p:spPr>
          <a:xfrm>
            <a:off x="7823805" y="2098249"/>
            <a:ext cx="485307" cy="381807"/>
          </a:xfrm>
          <a:prstGeom prst="downArrow">
            <a:avLst/>
          </a:prstGeom>
          <a:solidFill>
            <a:srgbClr val="B8BAD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Arrow: Down 90">
            <a:extLst>
              <a:ext uri="{FF2B5EF4-FFF2-40B4-BE49-F238E27FC236}">
                <a16:creationId xmlns:a16="http://schemas.microsoft.com/office/drawing/2014/main" id="{45241589-4E7A-4C61-AFFD-1B157712C683}"/>
              </a:ext>
            </a:extLst>
          </p:cNvPr>
          <p:cNvSpPr/>
          <p:nvPr/>
        </p:nvSpPr>
        <p:spPr>
          <a:xfrm>
            <a:off x="7781763" y="3019605"/>
            <a:ext cx="485307" cy="439212"/>
          </a:xfrm>
          <a:prstGeom prst="downArrow">
            <a:avLst/>
          </a:prstGeom>
          <a:solidFill>
            <a:srgbClr val="B8BAD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427B124-92B0-4457-AC21-088CC1040F44}"/>
              </a:ext>
            </a:extLst>
          </p:cNvPr>
          <p:cNvSpPr txBox="1"/>
          <p:nvPr/>
        </p:nvSpPr>
        <p:spPr>
          <a:xfrm>
            <a:off x="9608737" y="4845125"/>
            <a:ext cx="2514600" cy="83099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bliqueTopRight"/>
              <a:lightRig rig="threePt" dir="t"/>
            </a:scene3d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5" dirty="0">
                <a:solidFill>
                  <a:schemeClr val="bg1">
                    <a:lumMod val="85000"/>
                  </a:schemeClr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Sitka Text Semibold" panose="020B0604020202020204" pitchFamily="2" charset="0"/>
                <a:cs typeface="Arial"/>
              </a:rPr>
              <a:t>Run Time Environment</a:t>
            </a:r>
            <a:endParaRPr lang="en-US" sz="2400" dirty="0">
              <a:solidFill>
                <a:schemeClr val="bg1">
                  <a:lumMod val="85000"/>
                </a:schemeClr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Sitka Text Semibold" panose="020B0604020202020204" pitchFamily="2" charset="0"/>
              <a:cs typeface="Arial"/>
            </a:endParaRPr>
          </a:p>
        </p:txBody>
      </p:sp>
      <p:sp>
        <p:nvSpPr>
          <p:cNvPr id="4099" name="Arrow: Bent 4098">
            <a:extLst>
              <a:ext uri="{FF2B5EF4-FFF2-40B4-BE49-F238E27FC236}">
                <a16:creationId xmlns:a16="http://schemas.microsoft.com/office/drawing/2014/main" id="{E6B54AB5-3B9B-4520-ACB7-C94F03805EEC}"/>
              </a:ext>
            </a:extLst>
          </p:cNvPr>
          <p:cNvSpPr/>
          <p:nvPr/>
        </p:nvSpPr>
        <p:spPr>
          <a:xfrm>
            <a:off x="4909782" y="1643270"/>
            <a:ext cx="2186427" cy="1075064"/>
          </a:xfrm>
          <a:prstGeom prst="bentArrow">
            <a:avLst>
              <a:gd name="adj1" fmla="val 16870"/>
              <a:gd name="adj2" fmla="val 19840"/>
              <a:gd name="adj3" fmla="val 25000"/>
              <a:gd name="adj4" fmla="val 44544"/>
            </a:avLst>
          </a:prstGeom>
          <a:solidFill>
            <a:srgbClr val="B8BAD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object 9">
            <a:extLst>
              <a:ext uri="{FF2B5EF4-FFF2-40B4-BE49-F238E27FC236}">
                <a16:creationId xmlns:a16="http://schemas.microsoft.com/office/drawing/2014/main" id="{A118C7CD-1E3F-423A-B021-149BFEBB8AB2}"/>
              </a:ext>
            </a:extLst>
          </p:cNvPr>
          <p:cNvSpPr txBox="1"/>
          <p:nvPr/>
        </p:nvSpPr>
        <p:spPr>
          <a:xfrm>
            <a:off x="4313100" y="2718336"/>
            <a:ext cx="1930839" cy="752129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13335" rIns="0" bIns="0" rtlCol="0">
            <a:spAutoFit/>
          </a:bodyPr>
          <a:lstStyle/>
          <a:p>
            <a:pPr marL="12700" marR="5080" indent="-5715" algn="ctr">
              <a:lnSpc>
                <a:spcPct val="100000"/>
              </a:lnSpc>
              <a:spcBef>
                <a:spcPts val="105"/>
              </a:spcBef>
            </a:pPr>
            <a:r>
              <a:rPr sz="1600" b="1" spc="-5" dirty="0">
                <a:latin typeface="Sitka Text" panose="02000505000000020004" pitchFamily="2" charset="0"/>
                <a:cs typeface="Arial"/>
              </a:rPr>
              <a:t>Java  </a:t>
            </a:r>
            <a:r>
              <a:rPr sz="1600" b="1" spc="-10" dirty="0">
                <a:latin typeface="Sitka Text" panose="02000505000000020004" pitchFamily="2" charset="0"/>
                <a:cs typeface="Arial"/>
              </a:rPr>
              <a:t>Bytecodes  </a:t>
            </a:r>
            <a:r>
              <a:rPr sz="1600" b="1" spc="-5" dirty="0">
                <a:latin typeface="Sitka Text" panose="02000505000000020004" pitchFamily="2" charset="0"/>
                <a:cs typeface="Arial"/>
              </a:rPr>
              <a:t>move</a:t>
            </a:r>
            <a:r>
              <a:rPr sz="1600" b="1" spc="-100" dirty="0">
                <a:latin typeface="Sitka Text" panose="02000505000000020004" pitchFamily="2" charset="0"/>
                <a:cs typeface="Arial"/>
              </a:rPr>
              <a:t> </a:t>
            </a:r>
            <a:r>
              <a:rPr sz="1600" b="1" dirty="0">
                <a:latin typeface="Sitka Text" panose="02000505000000020004" pitchFamily="2" charset="0"/>
                <a:cs typeface="Arial"/>
              </a:rPr>
              <a:t>locally  </a:t>
            </a:r>
            <a:r>
              <a:rPr sz="1600" b="1" spc="-5" dirty="0">
                <a:latin typeface="Sitka Text" panose="02000505000000020004" pitchFamily="2" charset="0"/>
                <a:cs typeface="Arial"/>
              </a:rPr>
              <a:t>or through  </a:t>
            </a:r>
            <a:r>
              <a:rPr sz="1600" b="1" dirty="0">
                <a:latin typeface="Sitka Text" panose="02000505000000020004" pitchFamily="2" charset="0"/>
                <a:cs typeface="Arial"/>
              </a:rPr>
              <a:t>network</a:t>
            </a:r>
            <a:endParaRPr sz="1600" dirty="0">
              <a:latin typeface="Sitka Text" panose="02000505000000020004" pitchFamily="2" charset="0"/>
              <a:cs typeface="Arial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0BF7A83-34B3-4B77-8DBA-20C06CBC065D}"/>
              </a:ext>
            </a:extLst>
          </p:cNvPr>
          <p:cNvSpPr/>
          <p:nvPr/>
        </p:nvSpPr>
        <p:spPr>
          <a:xfrm>
            <a:off x="8419523" y="1093346"/>
            <a:ext cx="1009398" cy="666749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43B020EA-901E-4F96-9DF8-8EE6CBD70E1A}"/>
              </a:ext>
            </a:extLst>
          </p:cNvPr>
          <p:cNvSpPr/>
          <p:nvPr/>
        </p:nvSpPr>
        <p:spPr>
          <a:xfrm>
            <a:off x="9044518" y="2425597"/>
            <a:ext cx="1009398" cy="666749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6B4D9C5-A59B-474B-83C1-F70C303A7C25}"/>
              </a:ext>
            </a:extLst>
          </p:cNvPr>
          <p:cNvGrpSpPr/>
          <p:nvPr/>
        </p:nvGrpSpPr>
        <p:grpSpPr>
          <a:xfrm>
            <a:off x="2192662" y="2169116"/>
            <a:ext cx="1537621" cy="666749"/>
            <a:chOff x="1492467" y="94199"/>
            <a:chExt cx="692974" cy="666749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EAD2444F-D4E6-44A7-8CF5-60D99F2B29E8}"/>
                </a:ext>
              </a:extLst>
            </p:cNvPr>
            <p:cNvSpPr/>
            <p:nvPr/>
          </p:nvSpPr>
          <p:spPr>
            <a:xfrm>
              <a:off x="1492467" y="94199"/>
              <a:ext cx="692974" cy="66674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4BC3A3A-42A1-40AC-95BD-410FF9667880}"/>
                </a:ext>
              </a:extLst>
            </p:cNvPr>
            <p:cNvSpPr txBox="1"/>
            <p:nvPr/>
          </p:nvSpPr>
          <p:spPr>
            <a:xfrm>
              <a:off x="1492467" y="94199"/>
              <a:ext cx="692974" cy="6667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US" sz="1600" kern="1200" dirty="0">
                  <a:latin typeface="Sitka Text" panose="02000505000000020004" pitchFamily="2" charset="0"/>
                </a:rPr>
                <a:t>Phase 1: Edit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EFC659ED-DFDF-4E7F-B1C2-737892803C91}"/>
              </a:ext>
            </a:extLst>
          </p:cNvPr>
          <p:cNvGrpSpPr/>
          <p:nvPr/>
        </p:nvGrpSpPr>
        <p:grpSpPr>
          <a:xfrm>
            <a:off x="2345062" y="2321516"/>
            <a:ext cx="2341259" cy="1434116"/>
            <a:chOff x="1492467" y="94199"/>
            <a:chExt cx="1055157" cy="1434116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3CD41073-0002-4827-8317-E55EE46B577F}"/>
                </a:ext>
              </a:extLst>
            </p:cNvPr>
            <p:cNvSpPr/>
            <p:nvPr/>
          </p:nvSpPr>
          <p:spPr>
            <a:xfrm>
              <a:off x="1492467" y="94199"/>
              <a:ext cx="692974" cy="66674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4E27264-443B-485C-BF1F-C35CFE64EEA3}"/>
                </a:ext>
              </a:extLst>
            </p:cNvPr>
            <p:cNvSpPr txBox="1"/>
            <p:nvPr/>
          </p:nvSpPr>
          <p:spPr>
            <a:xfrm>
              <a:off x="1854650" y="861566"/>
              <a:ext cx="692974" cy="6667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US" sz="1600" kern="1200" dirty="0">
                  <a:latin typeface="Sitka Text" panose="02000505000000020004" pitchFamily="2" charset="0"/>
                </a:rPr>
                <a:t>Phase 2: 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US" sz="1600" kern="1200" dirty="0">
                  <a:latin typeface="Sitka Text" panose="02000505000000020004" pitchFamily="2" charset="0"/>
                </a:rPr>
                <a:t>Compile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E28D005-1D3D-48D0-8374-96FDC6D26C30}"/>
              </a:ext>
            </a:extLst>
          </p:cNvPr>
          <p:cNvGrpSpPr/>
          <p:nvPr/>
        </p:nvGrpSpPr>
        <p:grpSpPr>
          <a:xfrm>
            <a:off x="7480860" y="1067777"/>
            <a:ext cx="1537621" cy="666749"/>
            <a:chOff x="1492467" y="94199"/>
            <a:chExt cx="692974" cy="666749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DF6B4657-DCBA-42DD-9C6F-4BBBC5DF2AD2}"/>
                </a:ext>
              </a:extLst>
            </p:cNvPr>
            <p:cNvSpPr/>
            <p:nvPr/>
          </p:nvSpPr>
          <p:spPr>
            <a:xfrm>
              <a:off x="1492467" y="94199"/>
              <a:ext cx="692974" cy="66674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041D96F0-1813-4DAD-A08C-478A70D74020}"/>
                </a:ext>
              </a:extLst>
            </p:cNvPr>
            <p:cNvSpPr txBox="1"/>
            <p:nvPr/>
          </p:nvSpPr>
          <p:spPr>
            <a:xfrm>
              <a:off x="1492467" y="94199"/>
              <a:ext cx="692974" cy="6667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US" sz="1600" kern="1200" dirty="0">
                  <a:latin typeface="Sitka Text" panose="02000505000000020004" pitchFamily="2" charset="0"/>
                </a:rPr>
                <a:t>Phase 3: Load</a:t>
              </a:r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71AC9466-DEE2-422C-ADEB-51CFBA20B50A}"/>
              </a:ext>
            </a:extLst>
          </p:cNvPr>
          <p:cNvSpPr txBox="1"/>
          <p:nvPr/>
        </p:nvSpPr>
        <p:spPr>
          <a:xfrm>
            <a:off x="9063612" y="2440802"/>
            <a:ext cx="2065173" cy="66674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r>
              <a:rPr lang="en-US" sz="1600" kern="1200" dirty="0">
                <a:latin typeface="Sitka Text" panose="02000505000000020004" pitchFamily="2" charset="0"/>
              </a:rPr>
              <a:t>Phase 4: Verify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17FA62B-7A43-4C7B-8B47-181D6FB961C9}"/>
              </a:ext>
            </a:extLst>
          </p:cNvPr>
          <p:cNvSpPr txBox="1"/>
          <p:nvPr/>
        </p:nvSpPr>
        <p:spPr>
          <a:xfrm>
            <a:off x="9522638" y="3452182"/>
            <a:ext cx="2065173" cy="66674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r>
              <a:rPr lang="en-US" sz="1600" kern="1200" dirty="0">
                <a:latin typeface="Sitka Text" panose="02000505000000020004" pitchFamily="2" charset="0"/>
              </a:rPr>
              <a:t>Phase </a:t>
            </a:r>
            <a:r>
              <a:rPr lang="en-US" sz="1600" dirty="0">
                <a:latin typeface="Sitka Text" panose="02000505000000020004" pitchFamily="2" charset="0"/>
              </a:rPr>
              <a:t>5</a:t>
            </a:r>
            <a:r>
              <a:rPr lang="en-US" sz="1600" kern="1200" dirty="0">
                <a:latin typeface="Sitka Text" panose="02000505000000020004" pitchFamily="2" charset="0"/>
              </a:rPr>
              <a:t>:Execute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81388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2" name="Group 51"/>
          <p:cNvGrpSpPr/>
          <p:nvPr/>
        </p:nvGrpSpPr>
        <p:grpSpPr>
          <a:xfrm>
            <a:off x="9442452" y="89838"/>
            <a:ext cx="2628980" cy="738492"/>
            <a:chOff x="9520509" y="56385"/>
            <a:chExt cx="2628980" cy="738492"/>
          </a:xfrm>
        </p:grpSpPr>
        <p:graphicFrame>
          <p:nvGraphicFramePr>
            <p:cNvPr id="53" name="Object 5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480776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51" name="Image" r:id="rId9" imgW="6412680" imgH="1942560" progId="Photoshop.Image.12">
                    <p:embed/>
                  </p:oleObj>
                </mc:Choice>
                <mc:Fallback>
                  <p:oleObj name="Image" r:id="rId9" imgW="6412680" imgH="1942560" progId="Photoshop.Image.12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8238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 flipV="1">
            <a:off x="1968431" y="876992"/>
            <a:ext cx="10223569" cy="1036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676090" y="327027"/>
            <a:ext cx="129234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tka Heading Semibold" pitchFamily="2" charset="0"/>
              </a:rPr>
              <a:t>Quiz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D19D1D-F0F2-4780-8BEC-7651B5691E4B}"/>
              </a:ext>
            </a:extLst>
          </p:cNvPr>
          <p:cNvSpPr txBox="1"/>
          <p:nvPr/>
        </p:nvSpPr>
        <p:spPr>
          <a:xfrm>
            <a:off x="676090" y="1652839"/>
            <a:ext cx="9952153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AutoNum type="arabicPeriod"/>
              <a:tabLst>
                <a:tab pos="469265" algn="l"/>
                <a:tab pos="469900" algn="l"/>
              </a:tabLst>
            </a:pPr>
            <a:r>
              <a:rPr lang="en-US" sz="2400" spc="-10" dirty="0">
                <a:latin typeface="Sitka Text" panose="02000505000000020004" pitchFamily="2" charset="0"/>
                <a:cs typeface="Arial"/>
              </a:rPr>
              <a:t>Write </a:t>
            </a:r>
            <a:r>
              <a:rPr lang="en-US" sz="2400" spc="-5" dirty="0">
                <a:latin typeface="Sitka Text" panose="02000505000000020004" pitchFamily="2" charset="0"/>
                <a:cs typeface="Arial"/>
              </a:rPr>
              <a:t>the correct order of the Java program</a:t>
            </a:r>
            <a:r>
              <a:rPr lang="en-US" sz="2400" spc="170" dirty="0">
                <a:latin typeface="Sitka Text" panose="02000505000000020004" pitchFamily="2" charset="0"/>
                <a:cs typeface="Arial"/>
              </a:rPr>
              <a:t> </a:t>
            </a:r>
            <a:r>
              <a:rPr lang="en-US" sz="2400" spc="-5" dirty="0">
                <a:latin typeface="Sitka Text" panose="02000505000000020004" pitchFamily="2" charset="0"/>
                <a:cs typeface="Arial"/>
              </a:rPr>
              <a:t>execution</a:t>
            </a:r>
            <a:endParaRPr lang="en-US" sz="2400" dirty="0">
              <a:latin typeface="Sitka Text" panose="02000505000000020004" pitchFamily="2" charset="0"/>
              <a:cs typeface="Arial"/>
            </a:endParaRPr>
          </a:p>
          <a:p>
            <a:pPr marL="927100" lvl="2" indent="-457200">
              <a:spcBef>
                <a:spcPts val="600"/>
              </a:spcBef>
              <a:spcAft>
                <a:spcPts val="600"/>
              </a:spcAft>
              <a:buAutoNum type="alphaUcPeriod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Sitka Text" panose="02000505000000020004" pitchFamily="2" charset="0"/>
                <a:cs typeface="Arial"/>
              </a:rPr>
              <a:t>Class</a:t>
            </a:r>
            <a:r>
              <a:rPr lang="en-US" sz="2400" spc="-75" dirty="0">
                <a:latin typeface="Sitka Text" panose="02000505000000020004" pitchFamily="2" charset="0"/>
                <a:cs typeface="Arial"/>
              </a:rPr>
              <a:t> </a:t>
            </a:r>
            <a:r>
              <a:rPr lang="en-US" sz="2400" spc="-5" dirty="0">
                <a:latin typeface="Sitka Text" panose="02000505000000020004" pitchFamily="2" charset="0"/>
                <a:cs typeface="Arial"/>
              </a:rPr>
              <a:t>Loader</a:t>
            </a:r>
            <a:endParaRPr lang="en-US" sz="2400" dirty="0">
              <a:latin typeface="Sitka Text" panose="02000505000000020004" pitchFamily="2" charset="0"/>
              <a:cs typeface="Arial"/>
            </a:endParaRPr>
          </a:p>
          <a:p>
            <a:pPr marL="927100" lvl="2" indent="-457200">
              <a:spcBef>
                <a:spcPts val="600"/>
              </a:spcBef>
              <a:spcAft>
                <a:spcPts val="600"/>
              </a:spcAft>
              <a:buAutoNum type="alphaUcPeriod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Sitka Text" panose="02000505000000020004" pitchFamily="2" charset="0"/>
                <a:cs typeface="Arial"/>
              </a:rPr>
              <a:t>Interpretation</a:t>
            </a:r>
            <a:endParaRPr lang="en-US" sz="2400" dirty="0">
              <a:latin typeface="Sitka Text" panose="02000505000000020004" pitchFamily="2" charset="0"/>
              <a:cs typeface="Arial"/>
            </a:endParaRPr>
          </a:p>
          <a:p>
            <a:pPr marL="927100" lvl="2" indent="-457200">
              <a:spcBef>
                <a:spcPts val="600"/>
              </a:spcBef>
              <a:spcAft>
                <a:spcPts val="600"/>
              </a:spcAft>
              <a:buAutoNum type="alphaUcPeriod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Sitka Text" panose="02000505000000020004" pitchFamily="2" charset="0"/>
                <a:cs typeface="Arial"/>
              </a:rPr>
              <a:t>Compilation</a:t>
            </a:r>
            <a:endParaRPr lang="en-US" sz="2400" dirty="0">
              <a:latin typeface="Sitka Text" panose="02000505000000020004" pitchFamily="2" charset="0"/>
              <a:cs typeface="Arial"/>
            </a:endParaRPr>
          </a:p>
          <a:p>
            <a:pPr marL="927100" lvl="2" indent="-457200">
              <a:spcBef>
                <a:spcPts val="600"/>
              </a:spcBef>
              <a:spcAft>
                <a:spcPts val="600"/>
              </a:spcAft>
              <a:buAutoNum type="alphaUcPeriod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Sitka Text" panose="02000505000000020004" pitchFamily="2" charset="0"/>
                <a:cs typeface="Arial"/>
              </a:rPr>
              <a:t>Byte Code</a:t>
            </a:r>
            <a:r>
              <a:rPr lang="en-US" sz="2400" spc="10" dirty="0">
                <a:latin typeface="Sitka Text" panose="02000505000000020004" pitchFamily="2" charset="0"/>
                <a:cs typeface="Arial"/>
              </a:rPr>
              <a:t> </a:t>
            </a:r>
            <a:r>
              <a:rPr lang="en-US" sz="2400" spc="-15" dirty="0">
                <a:latin typeface="Sitka Text" panose="02000505000000020004" pitchFamily="2" charset="0"/>
                <a:cs typeface="Arial"/>
              </a:rPr>
              <a:t>Verification</a:t>
            </a:r>
            <a:endParaRPr lang="en-US" sz="2400" dirty="0">
              <a:latin typeface="Sitka Text" panose="02000505000000020004" pitchFamily="2" charset="0"/>
              <a:cs typeface="Arial"/>
            </a:endParaRPr>
          </a:p>
          <a:p>
            <a:pPr marL="927100" lvl="2" indent="-457200">
              <a:spcBef>
                <a:spcPts val="600"/>
              </a:spcBef>
              <a:spcAft>
                <a:spcPts val="600"/>
              </a:spcAft>
              <a:buAutoNum type="alphaUcPeriod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Sitka Text" panose="02000505000000020004" pitchFamily="2" charset="0"/>
                <a:cs typeface="Arial"/>
              </a:rPr>
              <a:t>Java Source</a:t>
            </a:r>
            <a:r>
              <a:rPr lang="en-US" sz="2400" spc="10" dirty="0">
                <a:latin typeface="Sitka Text" panose="02000505000000020004" pitchFamily="2" charset="0"/>
                <a:cs typeface="Arial"/>
              </a:rPr>
              <a:t> </a:t>
            </a:r>
            <a:r>
              <a:rPr lang="en-US" sz="2400" spc="-5" dirty="0">
                <a:latin typeface="Sitka Text" panose="02000505000000020004" pitchFamily="2" charset="0"/>
                <a:cs typeface="Arial"/>
              </a:rPr>
              <a:t>Code</a:t>
            </a:r>
            <a:endParaRPr lang="en-US" sz="2400" dirty="0">
              <a:latin typeface="Sitka Text" panose="02000505000000020004" pitchFamily="2" charset="0"/>
              <a:cs typeface="Arial"/>
            </a:endParaRPr>
          </a:p>
          <a:p>
            <a:pPr marL="927100" lvl="2" indent="-457200">
              <a:spcBef>
                <a:spcPts val="600"/>
              </a:spcBef>
              <a:spcAft>
                <a:spcPts val="600"/>
              </a:spcAft>
              <a:buAutoNum type="alphaUcPeriod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Sitka Text" panose="02000505000000020004" pitchFamily="2" charset="0"/>
                <a:cs typeface="Arial"/>
              </a:rPr>
              <a:t>Execution</a:t>
            </a:r>
            <a:endParaRPr lang="en-US" sz="2400" dirty="0">
              <a:latin typeface="Sitka Text" panose="02000505000000020004" pitchFamily="2" charset="0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480776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75" name="Image" r:id="rId4" imgW="6412680" imgH="1942560" progId="Photoshop.Image.12">
                    <p:embed/>
                  </p:oleObj>
                </mc:Choice>
                <mc:Fallback>
                  <p:oleObj name="Image" r:id="rId4" imgW="6412680" imgH="1942560" progId="Photoshop.Image.12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6839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 flipV="1">
            <a:off x="1968431" y="876992"/>
            <a:ext cx="10223569" cy="1036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676090" y="327027"/>
            <a:ext cx="129234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tka Heading Semibold" pitchFamily="2" charset="0"/>
              </a:rPr>
              <a:t>Quiz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D19D1D-F0F2-4780-8BEC-7651B5691E4B}"/>
              </a:ext>
            </a:extLst>
          </p:cNvPr>
          <p:cNvSpPr txBox="1"/>
          <p:nvPr/>
        </p:nvSpPr>
        <p:spPr>
          <a:xfrm>
            <a:off x="901376" y="1930013"/>
            <a:ext cx="995215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spc="-5" dirty="0">
                <a:latin typeface="Sitka Text" panose="02000505000000020004" pitchFamily="2" charset="0"/>
                <a:cs typeface="Arial"/>
              </a:rPr>
              <a:t>2. 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Which </a:t>
            </a:r>
            <a:r>
              <a:rPr lang="en-US" sz="2400" spc="-5" dirty="0">
                <a:latin typeface="Sitka Text" panose="02000505000000020004" pitchFamily="2" charset="0"/>
                <a:cs typeface="Arial"/>
              </a:rPr>
              <a:t>of the following is 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used </a:t>
            </a:r>
            <a:r>
              <a:rPr lang="en-US" sz="2400" spc="-5" dirty="0">
                <a:latin typeface="Sitka Text" panose="02000505000000020004" pitchFamily="2" charset="0"/>
                <a:cs typeface="Arial"/>
              </a:rPr>
              <a:t>to 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load </a:t>
            </a:r>
            <a:r>
              <a:rPr lang="en-US" sz="2400" spc="-5" dirty="0">
                <a:latin typeface="Sitka Text" panose="02000505000000020004" pitchFamily="2" charset="0"/>
                <a:cs typeface="Arial"/>
              </a:rPr>
              <a:t>a 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.class</a:t>
            </a:r>
            <a:r>
              <a:rPr lang="en-US" sz="2400" spc="-10" dirty="0">
                <a:latin typeface="Sitka Text" panose="02000505000000020004" pitchFamily="2" charset="0"/>
                <a:cs typeface="Arial"/>
              </a:rPr>
              <a:t> 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file?</a:t>
            </a:r>
          </a:p>
          <a:p>
            <a:pPr marL="927100" lvl="1" indent="-457200">
              <a:spcBef>
                <a:spcPts val="600"/>
              </a:spcBef>
              <a:spcAft>
                <a:spcPts val="600"/>
              </a:spcAft>
              <a:buAutoNum type="alphaUcPeriod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Sitka Text" panose="02000505000000020004" pitchFamily="2" charset="0"/>
                <a:cs typeface="Arial"/>
              </a:rPr>
              <a:t>Class</a:t>
            </a:r>
            <a:r>
              <a:rPr lang="en-US" sz="2400" spc="-10" dirty="0">
                <a:latin typeface="Sitka Text" panose="02000505000000020004" pitchFamily="2" charset="0"/>
                <a:cs typeface="Arial"/>
              </a:rPr>
              <a:t> </a:t>
            </a:r>
            <a:r>
              <a:rPr lang="en-US" sz="2400" spc="-5" dirty="0">
                <a:latin typeface="Sitka Text" panose="02000505000000020004" pitchFamily="2" charset="0"/>
                <a:cs typeface="Arial"/>
              </a:rPr>
              <a:t>Loader</a:t>
            </a:r>
            <a:endParaRPr lang="en-US" sz="2400" dirty="0">
              <a:latin typeface="Sitka Text" panose="02000505000000020004" pitchFamily="2" charset="0"/>
              <a:cs typeface="Arial"/>
            </a:endParaRPr>
          </a:p>
          <a:p>
            <a:pPr marL="927100" lvl="1" indent="-457200">
              <a:spcBef>
                <a:spcPts val="600"/>
              </a:spcBef>
              <a:spcAft>
                <a:spcPts val="600"/>
              </a:spcAft>
              <a:buAutoNum type="alphaUcPeriod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Sitka Text" panose="02000505000000020004" pitchFamily="2" charset="0"/>
                <a:cs typeface="Arial"/>
              </a:rPr>
              <a:t>Byte Code</a:t>
            </a:r>
            <a:r>
              <a:rPr lang="en-US" sz="2400" spc="10" dirty="0">
                <a:latin typeface="Sitka Text" panose="02000505000000020004" pitchFamily="2" charset="0"/>
                <a:cs typeface="Arial"/>
              </a:rPr>
              <a:t> </a:t>
            </a:r>
            <a:r>
              <a:rPr lang="en-US" sz="2400" spc="-20" dirty="0">
                <a:latin typeface="Sitka Text" panose="02000505000000020004" pitchFamily="2" charset="0"/>
                <a:cs typeface="Arial"/>
              </a:rPr>
              <a:t>Verifier</a:t>
            </a:r>
            <a:endParaRPr lang="en-US" sz="2400" dirty="0">
              <a:latin typeface="Sitka Text" panose="02000505000000020004" pitchFamily="2" charset="0"/>
              <a:cs typeface="Arial"/>
            </a:endParaRPr>
          </a:p>
          <a:p>
            <a:pPr marL="927100" lvl="1" indent="-457200">
              <a:spcBef>
                <a:spcPts val="600"/>
              </a:spcBef>
              <a:spcAft>
                <a:spcPts val="600"/>
              </a:spcAft>
              <a:buAutoNum type="alphaUcPeriod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Sitka Text" panose="02000505000000020004" pitchFamily="2" charset="0"/>
                <a:cs typeface="Arial"/>
              </a:rPr>
              <a:t>JIT</a:t>
            </a:r>
            <a:r>
              <a:rPr lang="en-US" sz="2400" spc="-35" dirty="0">
                <a:latin typeface="Sitka Text" panose="02000505000000020004" pitchFamily="2" charset="0"/>
                <a:cs typeface="Arial"/>
              </a:rPr>
              <a:t> </a:t>
            </a:r>
            <a:r>
              <a:rPr lang="en-US" sz="2400" spc="-5" dirty="0">
                <a:latin typeface="Sitka Text" panose="02000505000000020004" pitchFamily="2" charset="0"/>
                <a:cs typeface="Arial"/>
              </a:rPr>
              <a:t>Compiler</a:t>
            </a:r>
            <a:endParaRPr lang="en-US" sz="2400" dirty="0">
              <a:latin typeface="Sitka Text" panose="02000505000000020004" pitchFamily="2" charset="0"/>
              <a:cs typeface="Arial"/>
            </a:endParaRPr>
          </a:p>
          <a:p>
            <a:pPr marL="927100" lvl="1" indent="-457200">
              <a:spcBef>
                <a:spcPts val="600"/>
              </a:spcBef>
              <a:spcAft>
                <a:spcPts val="600"/>
              </a:spcAft>
              <a:buAutoNum type="alphaUcPeriod"/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Sitka Text" panose="02000505000000020004" pitchFamily="2" charset="0"/>
                <a:cs typeface="Arial"/>
              </a:rPr>
              <a:t>Interpreter</a:t>
            </a:r>
            <a:endParaRPr lang="en-US" sz="2400" dirty="0">
              <a:latin typeface="Sitka Text" panose="02000505000000020004" pitchFamily="2" charset="0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480776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99" name="Image" r:id="rId4" imgW="6412680" imgH="1942560" progId="Photoshop.Image.12">
                    <p:embed/>
                  </p:oleObj>
                </mc:Choice>
                <mc:Fallback>
                  <p:oleObj name="Image" r:id="rId4" imgW="6412680" imgH="1942560" progId="Photoshop.Image.12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539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 flipV="1">
            <a:off x="1968431" y="876992"/>
            <a:ext cx="10223569" cy="1036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676090" y="327027"/>
            <a:ext cx="129234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tka Heading Semibold" pitchFamily="2" charset="0"/>
              </a:rPr>
              <a:t>Quiz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D19D1D-F0F2-4780-8BEC-7651B5691E4B}"/>
              </a:ext>
            </a:extLst>
          </p:cNvPr>
          <p:cNvSpPr txBox="1"/>
          <p:nvPr/>
        </p:nvSpPr>
        <p:spPr>
          <a:xfrm>
            <a:off x="954385" y="1983022"/>
            <a:ext cx="995215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spc="-5" dirty="0">
                <a:latin typeface="Sitka Text" panose="02000505000000020004" pitchFamily="2" charset="0"/>
                <a:cs typeface="Arial"/>
              </a:rPr>
              <a:t>3. When a java program is compiled, it creates</a:t>
            </a:r>
            <a:r>
              <a:rPr lang="en-US" sz="2400" spc="75" dirty="0">
                <a:latin typeface="Sitka Text" panose="02000505000000020004" pitchFamily="2" charset="0"/>
                <a:cs typeface="Arial"/>
              </a:rPr>
              <a:t> </a:t>
            </a:r>
            <a:r>
              <a:rPr lang="en-US" sz="2400" spc="-5" dirty="0">
                <a:latin typeface="Sitka Text" panose="02000505000000020004" pitchFamily="2" charset="0"/>
                <a:cs typeface="Arial"/>
              </a:rPr>
              <a:t>a</a:t>
            </a:r>
            <a:endParaRPr lang="en-US" sz="2400" dirty="0">
              <a:latin typeface="Sitka Text" panose="02000505000000020004" pitchFamily="2" charset="0"/>
              <a:cs typeface="Arial"/>
            </a:endParaRPr>
          </a:p>
          <a:p>
            <a:pPr marL="469900" lvl="1">
              <a:spcBef>
                <a:spcPts val="600"/>
              </a:spcBef>
              <a:spcAft>
                <a:spcPts val="600"/>
              </a:spcAft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Sitka Text" panose="02000505000000020004" pitchFamily="2" charset="0"/>
                <a:cs typeface="Arial"/>
              </a:rPr>
              <a:t>A. an obj</a:t>
            </a:r>
            <a:r>
              <a:rPr lang="en-US" sz="2400" spc="5" dirty="0">
                <a:latin typeface="Sitka Text" panose="02000505000000020004" pitchFamily="2" charset="0"/>
                <a:cs typeface="Arial"/>
              </a:rPr>
              <a:t> </a:t>
            </a:r>
            <a:r>
              <a:rPr lang="en-US" sz="2400" spc="-5" dirty="0">
                <a:latin typeface="Sitka Text" panose="02000505000000020004" pitchFamily="2" charset="0"/>
                <a:cs typeface="Arial"/>
              </a:rPr>
              <a:t>file</a:t>
            </a:r>
            <a:endParaRPr lang="en-US" sz="2400" dirty="0">
              <a:latin typeface="Sitka Text" panose="02000505000000020004" pitchFamily="2" charset="0"/>
              <a:cs typeface="Arial"/>
            </a:endParaRPr>
          </a:p>
          <a:p>
            <a:pPr marL="469265" lvl="1">
              <a:spcBef>
                <a:spcPts val="600"/>
              </a:spcBef>
              <a:spcAft>
                <a:spcPts val="600"/>
              </a:spcAft>
              <a:tabLst>
                <a:tab pos="547370" algn="l"/>
                <a:tab pos="548005" algn="l"/>
              </a:tabLst>
            </a:pPr>
            <a:r>
              <a:rPr lang="en-US" sz="2400" spc="-5" dirty="0">
                <a:latin typeface="Sitka Text" panose="02000505000000020004" pitchFamily="2" charset="0"/>
                <a:cs typeface="Arial"/>
              </a:rPr>
              <a:t>B. an exe</a:t>
            </a:r>
            <a:r>
              <a:rPr lang="en-US" sz="2400" spc="5" dirty="0">
                <a:latin typeface="Sitka Text" panose="02000505000000020004" pitchFamily="2" charset="0"/>
                <a:cs typeface="Arial"/>
              </a:rPr>
              <a:t> 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file</a:t>
            </a:r>
          </a:p>
          <a:p>
            <a:pPr marL="469900" lvl="1">
              <a:spcBef>
                <a:spcPts val="600"/>
              </a:spcBef>
              <a:spcAft>
                <a:spcPts val="600"/>
              </a:spcAft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Sitka Text" panose="02000505000000020004" pitchFamily="2" charset="0"/>
                <a:cs typeface="Arial"/>
              </a:rPr>
              <a:t>C. a .class</a:t>
            </a:r>
            <a:r>
              <a:rPr lang="en-US" sz="2400" spc="-10" dirty="0">
                <a:latin typeface="Sitka Text" panose="02000505000000020004" pitchFamily="2" charset="0"/>
                <a:cs typeface="Arial"/>
              </a:rPr>
              <a:t> </a:t>
            </a:r>
            <a:r>
              <a:rPr lang="en-US" sz="2400" spc="-5" dirty="0">
                <a:latin typeface="Sitka Text" panose="02000505000000020004" pitchFamily="2" charset="0"/>
                <a:cs typeface="Arial"/>
              </a:rPr>
              <a:t>file</a:t>
            </a:r>
            <a:endParaRPr lang="en-US" sz="2400" dirty="0">
              <a:latin typeface="Sitka Text" panose="02000505000000020004" pitchFamily="2" charset="0"/>
              <a:cs typeface="Arial"/>
            </a:endParaRPr>
          </a:p>
          <a:p>
            <a:pPr marL="469900" lvl="1">
              <a:spcBef>
                <a:spcPts val="600"/>
              </a:spcBef>
              <a:spcAft>
                <a:spcPts val="600"/>
              </a:spcAft>
              <a:tabLst>
                <a:tab pos="469265" algn="l"/>
                <a:tab pos="469900" algn="l"/>
              </a:tabLst>
            </a:pPr>
            <a:r>
              <a:rPr lang="en-US" sz="2400" spc="-5" dirty="0">
                <a:latin typeface="Sitka Text" panose="02000505000000020004" pitchFamily="2" charset="0"/>
                <a:cs typeface="Arial"/>
              </a:rPr>
              <a:t>D. a 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.</a:t>
            </a:r>
            <a:r>
              <a:rPr lang="en-US" sz="2400" dirty="0" err="1">
                <a:latin typeface="Sitka Text" panose="02000505000000020004" pitchFamily="2" charset="0"/>
                <a:cs typeface="Arial"/>
              </a:rPr>
              <a:t>sh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 </a:t>
            </a:r>
            <a:r>
              <a:rPr lang="en-US" sz="2400" spc="-5" dirty="0">
                <a:latin typeface="Sitka Text" panose="02000505000000020004" pitchFamily="2" charset="0"/>
                <a:cs typeface="Arial"/>
              </a:rPr>
              <a:t>file</a:t>
            </a:r>
            <a:endParaRPr lang="en-US" sz="2400" dirty="0">
              <a:latin typeface="Sitka Text" panose="02000505000000020004" pitchFamily="2" charset="0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480776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23" name="Image" r:id="rId4" imgW="6412680" imgH="1942560" progId="Photoshop.Image.12">
                    <p:embed/>
                  </p:oleObj>
                </mc:Choice>
                <mc:Fallback>
                  <p:oleObj name="Image" r:id="rId4" imgW="6412680" imgH="1942560" progId="Photoshop.Image.12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3591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4325273" y="876993"/>
            <a:ext cx="78667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727813" y="245533"/>
            <a:ext cx="359746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tka Heading Semibold" pitchFamily="2" charset="0"/>
              </a:rPr>
              <a:t>First Program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056E71-7C61-4286-BB3A-84DDF4274C29}"/>
              </a:ext>
            </a:extLst>
          </p:cNvPr>
          <p:cNvSpPr txBox="1"/>
          <p:nvPr/>
        </p:nvSpPr>
        <p:spPr>
          <a:xfrm>
            <a:off x="727813" y="1773952"/>
            <a:ext cx="9952153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469265" algn="l"/>
                <a:tab pos="469900" algn="l"/>
              </a:tabLst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class </a:t>
            </a:r>
            <a:r>
              <a:rPr lang="en-US" sz="2400" dirty="0" err="1">
                <a:latin typeface="Sitka Text" panose="02000505000000020004" pitchFamily="2" charset="0"/>
                <a:cs typeface="Arial"/>
              </a:rPr>
              <a:t>FirstProgram</a:t>
            </a:r>
            <a:endParaRPr lang="en-US" sz="2400" dirty="0">
              <a:latin typeface="Sitka Text" panose="02000505000000020004" pitchFamily="2" charset="0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469265" algn="l"/>
                <a:tab pos="469900" algn="l"/>
              </a:tabLst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  {</a:t>
            </a:r>
          </a:p>
          <a:p>
            <a:pPr marL="12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469265" algn="l"/>
                <a:tab pos="469900" algn="l"/>
              </a:tabLst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      public static void main(String </a:t>
            </a:r>
            <a:r>
              <a:rPr lang="en-US" sz="2400" dirty="0" err="1">
                <a:latin typeface="Sitka Text" panose="02000505000000020004" pitchFamily="2" charset="0"/>
                <a:cs typeface="Arial"/>
              </a:rPr>
              <a:t>args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[])</a:t>
            </a:r>
          </a:p>
          <a:p>
            <a:pPr marL="12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469265" algn="l"/>
                <a:tab pos="469900" algn="l"/>
              </a:tabLst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	   {</a:t>
            </a:r>
          </a:p>
          <a:p>
            <a:pPr marL="12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469265" algn="l"/>
                <a:tab pos="469900" algn="l"/>
              </a:tabLst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			 </a:t>
            </a:r>
            <a:r>
              <a:rPr lang="en-US" sz="2400" dirty="0" err="1">
                <a:latin typeface="Sitka Text" panose="02000505000000020004" pitchFamily="2" charset="0"/>
                <a:cs typeface="Arial"/>
              </a:rPr>
              <a:t>System.out.println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(“This is my First Java Program”);</a:t>
            </a:r>
          </a:p>
          <a:p>
            <a:pPr marL="12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469265" algn="l"/>
                <a:tab pos="469900" algn="l"/>
              </a:tabLst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	   }</a:t>
            </a:r>
          </a:p>
          <a:p>
            <a:pPr marL="12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469265" algn="l"/>
                <a:tab pos="469900" algn="l"/>
              </a:tabLst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  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480776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47" name="Image" r:id="rId4" imgW="6412680" imgH="1942560" progId="Photoshop.Image.12">
                    <p:embed/>
                  </p:oleObj>
                </mc:Choice>
                <mc:Fallback>
                  <p:oleObj name="Image" r:id="rId4" imgW="6412680" imgH="1942560" progId="Photoshop.Image.12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9725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7123599" y="876993"/>
            <a:ext cx="50684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526920" y="262430"/>
            <a:ext cx="65966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tka Heading Semibold" pitchFamily="2" charset="0"/>
              </a:rPr>
              <a:t>Understand First Program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056E71-7C61-4286-BB3A-84DDF4274C29}"/>
              </a:ext>
            </a:extLst>
          </p:cNvPr>
          <p:cNvSpPr txBox="1"/>
          <p:nvPr/>
        </p:nvSpPr>
        <p:spPr>
          <a:xfrm>
            <a:off x="768625" y="1864430"/>
            <a:ext cx="10283687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69265" algn="l"/>
                <a:tab pos="469900" algn="l"/>
              </a:tabLst>
            </a:pPr>
            <a:r>
              <a:rPr lang="en-US" sz="2400" dirty="0">
                <a:latin typeface="Sitka Text" panose="02000505000000020004" pitchFamily="2" charset="0"/>
                <a:cs typeface="Trebuchet MS"/>
              </a:rPr>
              <a:t>A Java source file can contain multiple classes, but  only one class can be a public class.</a:t>
            </a:r>
          </a:p>
          <a:p>
            <a:pPr marL="355600" indent="-3429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69265" algn="l"/>
                <a:tab pos="469900" algn="l"/>
              </a:tabLst>
            </a:pPr>
            <a:r>
              <a:rPr lang="en-US" sz="2400" dirty="0">
                <a:latin typeface="Sitka Text" panose="02000505000000020004" pitchFamily="2" charset="0"/>
                <a:cs typeface="Trebuchet MS"/>
              </a:rPr>
              <a:t>The source file name must match the name of the  public class defined in the file with the .java  extension.</a:t>
            </a:r>
          </a:p>
          <a:p>
            <a:pPr marL="355600" indent="-3429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69265" algn="l"/>
                <a:tab pos="469900" algn="l"/>
              </a:tabLst>
            </a:pPr>
            <a:r>
              <a:rPr lang="en-US" sz="2400" dirty="0">
                <a:latin typeface="Sitka Text" panose="02000505000000020004" pitchFamily="2" charset="0"/>
                <a:cs typeface="Trebuchet MS"/>
              </a:rPr>
              <a:t>A public class is accessible across packages.</a:t>
            </a: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69265" algn="l"/>
                <a:tab pos="469900" algn="l"/>
              </a:tabLst>
            </a:pPr>
            <a:r>
              <a:rPr lang="en-US" sz="2400" dirty="0">
                <a:latin typeface="Sitka Text" panose="02000505000000020004" pitchFamily="2" charset="0"/>
                <a:cs typeface="Trebuchet MS"/>
              </a:rPr>
              <a:t>Body of every member function of a class (called  method in Java) must be written when the method is  declared.</a:t>
            </a:r>
            <a:endParaRPr lang="en-US" sz="2400" dirty="0">
              <a:latin typeface="Sitka Text" panose="02000505000000020004" pitchFamily="2" charset="0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480776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71" name="Image" r:id="rId4" imgW="6412680" imgH="1942560" progId="Photoshop.Image.12">
                    <p:embed/>
                  </p:oleObj>
                </mc:Choice>
                <mc:Fallback>
                  <p:oleObj name="Image" r:id="rId4" imgW="6412680" imgH="1942560" progId="Photoshop.Image.12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6504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721922" y="6321217"/>
            <a:ext cx="11470078" cy="35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5252546" y="876992"/>
            <a:ext cx="69394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989841" y="291853"/>
            <a:ext cx="426270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tka Heading Semibold" pitchFamily="2" charset="0"/>
              </a:rPr>
              <a:t>JAVA HISTORY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17D2C1A4-6DCE-495E-B2F3-2013FB6C4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34" y="1180254"/>
            <a:ext cx="8696332" cy="484125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81DA97-071E-4C52-BFD4-AA36A1967B80}"/>
              </a:ext>
            </a:extLst>
          </p:cNvPr>
          <p:cNvSpPr txBox="1"/>
          <p:nvPr/>
        </p:nvSpPr>
        <p:spPr>
          <a:xfrm>
            <a:off x="2918792" y="6324772"/>
            <a:ext cx="3428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JDK Builds from Oracle (java.net)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453603" y="56385"/>
            <a:ext cx="2628980" cy="738492"/>
            <a:chOff x="9520509" y="56385"/>
            <a:chExt cx="2628980" cy="738492"/>
          </a:xfrm>
        </p:grpSpPr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84270481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3" name="Image" r:id="rId5" imgW="6412680" imgH="1942560" progId="Photoshop.Image.12">
                    <p:embed/>
                  </p:oleObj>
                </mc:Choice>
                <mc:Fallback>
                  <p:oleObj name="Image" r:id="rId5" imgW="6412680" imgH="1942560" progId="Photoshop.Image.12">
                    <p:embed/>
                    <p:pic>
                      <p:nvPicPr>
                        <p:cNvPr id="2" name="Object 1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3961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7123599" y="876993"/>
            <a:ext cx="50684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526920" y="262430"/>
            <a:ext cx="65966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tka Heading Semibold" pitchFamily="2" charset="0"/>
              </a:rPr>
              <a:t>Understand First Program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056E71-7C61-4286-BB3A-84DDF4274C29}"/>
              </a:ext>
            </a:extLst>
          </p:cNvPr>
          <p:cNvSpPr txBox="1"/>
          <p:nvPr/>
        </p:nvSpPr>
        <p:spPr>
          <a:xfrm>
            <a:off x="579928" y="1314968"/>
            <a:ext cx="10962715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355600" algn="l"/>
                <a:tab pos="356235" algn="l"/>
              </a:tabLst>
            </a:pPr>
            <a:r>
              <a:rPr lang="en-US" sz="2400" b="1" i="1" dirty="0">
                <a:latin typeface="Sitka Text" panose="02000505000000020004" pitchFamily="2" charset="0"/>
                <a:cs typeface="Carlito"/>
              </a:rPr>
              <a:t>public static void main(String[] </a:t>
            </a:r>
            <a:r>
              <a:rPr lang="en-US" sz="2400" b="1" i="1" dirty="0" err="1">
                <a:latin typeface="Sitka Text" panose="02000505000000020004" pitchFamily="2" charset="0"/>
                <a:cs typeface="Carlito"/>
              </a:rPr>
              <a:t>args</a:t>
            </a:r>
            <a:r>
              <a:rPr lang="en-US" sz="2400" b="1" i="1" dirty="0">
                <a:latin typeface="Sitka Text" panose="02000505000000020004" pitchFamily="2" charset="0"/>
                <a:cs typeface="Carlito"/>
              </a:rPr>
              <a:t>)</a:t>
            </a:r>
            <a:endParaRPr lang="en-US" sz="2400" dirty="0">
              <a:latin typeface="Sitka Text" panose="02000505000000020004" pitchFamily="2" charset="0"/>
              <a:cs typeface="Carlito"/>
            </a:endParaRPr>
          </a:p>
          <a:p>
            <a:pPr marL="354965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756920" algn="l"/>
              </a:tabLst>
            </a:pPr>
            <a:r>
              <a:rPr lang="en-US" sz="2400" b="1" dirty="0">
                <a:latin typeface="Sitka Text" panose="02000505000000020004" pitchFamily="2" charset="0"/>
                <a:cs typeface="Trebuchet MS"/>
              </a:rPr>
              <a:t>main </a:t>
            </a:r>
            <a:r>
              <a:rPr lang="en-US" sz="2400" dirty="0">
                <a:latin typeface="Sitka Text" panose="02000505000000020004" pitchFamily="2" charset="0"/>
                <a:cs typeface="Trebuchet MS"/>
              </a:rPr>
              <a:t>is the starting point of every Java application</a:t>
            </a:r>
          </a:p>
          <a:p>
            <a:pPr marL="354965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756920" algn="l"/>
              </a:tabLst>
            </a:pPr>
            <a:r>
              <a:rPr lang="en-US" sz="2400" b="1" dirty="0">
                <a:latin typeface="Sitka Text" panose="02000505000000020004" pitchFamily="2" charset="0"/>
                <a:cs typeface="Trebuchet MS"/>
              </a:rPr>
              <a:t>public </a:t>
            </a:r>
            <a:r>
              <a:rPr lang="en-US" sz="2400" dirty="0">
                <a:latin typeface="Sitka Text" panose="02000505000000020004" pitchFamily="2" charset="0"/>
                <a:cs typeface="Trebuchet MS"/>
              </a:rPr>
              <a:t>is used to make the method accessible by all</a:t>
            </a:r>
          </a:p>
          <a:p>
            <a:pPr marL="354965" marR="508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756920" algn="l"/>
              </a:tabLst>
            </a:pPr>
            <a:r>
              <a:rPr lang="en-US" sz="2400" b="1" dirty="0">
                <a:latin typeface="Sitka Text" panose="02000505000000020004" pitchFamily="2" charset="0"/>
                <a:cs typeface="Trebuchet MS"/>
              </a:rPr>
              <a:t>static </a:t>
            </a:r>
            <a:r>
              <a:rPr lang="en-US" sz="2400" dirty="0">
                <a:latin typeface="Sitka Text" panose="02000505000000020004" pitchFamily="2" charset="0"/>
                <a:cs typeface="Trebuchet MS"/>
              </a:rPr>
              <a:t>is used to make main a static method of class. </a:t>
            </a:r>
          </a:p>
          <a:p>
            <a:pPr marL="354965" marR="508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756920" algn="l"/>
              </a:tabLst>
            </a:pPr>
            <a:r>
              <a:rPr lang="en-US" sz="2400" dirty="0">
                <a:latin typeface="Sitka Text" panose="02000505000000020004" pitchFamily="2" charset="0"/>
                <a:cs typeface="Trebuchet MS"/>
              </a:rPr>
              <a:t>Static methods can be called by JVM without using any object; just using the class name. </a:t>
            </a:r>
          </a:p>
          <a:p>
            <a:pPr marL="354965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756920" algn="l"/>
              </a:tabLst>
            </a:pPr>
            <a:r>
              <a:rPr lang="en-US" sz="2400" b="1" dirty="0">
                <a:latin typeface="Sitka Text" panose="02000505000000020004" pitchFamily="2" charset="0"/>
                <a:cs typeface="Trebuchet MS"/>
              </a:rPr>
              <a:t>void </a:t>
            </a:r>
            <a:r>
              <a:rPr lang="en-US" sz="2400" dirty="0">
                <a:latin typeface="Sitka Text" panose="02000505000000020004" pitchFamily="2" charset="0"/>
                <a:cs typeface="Trebuchet MS"/>
              </a:rPr>
              <a:t>means main does not return anything</a:t>
            </a:r>
          </a:p>
          <a:p>
            <a:pPr marL="354965" marR="391795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756920" algn="l"/>
              </a:tabLst>
            </a:pPr>
            <a:r>
              <a:rPr lang="en-US" sz="2400" b="1" dirty="0">
                <a:latin typeface="Sitka Text" panose="02000505000000020004" pitchFamily="2" charset="0"/>
                <a:cs typeface="Trebuchet MS"/>
              </a:rPr>
              <a:t>String </a:t>
            </a:r>
            <a:r>
              <a:rPr lang="en-US" sz="2400" b="1" dirty="0" err="1">
                <a:latin typeface="Sitka Text" panose="02000505000000020004" pitchFamily="2" charset="0"/>
                <a:cs typeface="Trebuchet MS"/>
              </a:rPr>
              <a:t>args</a:t>
            </a:r>
            <a:r>
              <a:rPr lang="en-US" sz="2400" b="1" dirty="0">
                <a:latin typeface="Sitka Text" panose="02000505000000020004" pitchFamily="2" charset="0"/>
                <a:cs typeface="Trebuchet MS"/>
              </a:rPr>
              <a:t>[ ] </a:t>
            </a:r>
            <a:r>
              <a:rPr lang="en-US" sz="2400" dirty="0">
                <a:latin typeface="Sitka Text" panose="02000505000000020004" pitchFamily="2" charset="0"/>
                <a:cs typeface="Trebuchet MS"/>
              </a:rPr>
              <a:t>represents an array of String objects that  holds the command line arguments passed to the  application. </a:t>
            </a:r>
            <a:endParaRPr lang="en-US" sz="2400" dirty="0">
              <a:latin typeface="Sitka Text" panose="02000505000000020004" pitchFamily="2" charset="0"/>
              <a:cs typeface="Carlit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480776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95" name="Image" r:id="rId4" imgW="6412680" imgH="1942560" progId="Photoshop.Image.12">
                    <p:embed/>
                  </p:oleObj>
                </mc:Choice>
                <mc:Fallback>
                  <p:oleObj name="Image" r:id="rId4" imgW="6412680" imgH="1942560" progId="Photoshop.Image.12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0447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7123599" y="876993"/>
            <a:ext cx="50684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526920" y="262430"/>
            <a:ext cx="65966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tka Heading Semibold" pitchFamily="2" charset="0"/>
              </a:rPr>
              <a:t>Understand First Program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056E71-7C61-4286-BB3A-84DDF4274C29}"/>
              </a:ext>
            </a:extLst>
          </p:cNvPr>
          <p:cNvSpPr txBox="1"/>
          <p:nvPr/>
        </p:nvSpPr>
        <p:spPr>
          <a:xfrm>
            <a:off x="780295" y="1566922"/>
            <a:ext cx="1063140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355600" algn="l"/>
                <a:tab pos="356235" algn="l"/>
              </a:tabLst>
            </a:pPr>
            <a:r>
              <a:rPr lang="en-US" sz="2400" b="1" i="1" dirty="0" err="1">
                <a:latin typeface="Sitka Text" panose="02000505000000020004" pitchFamily="2" charset="0"/>
                <a:cs typeface="Carlito"/>
              </a:rPr>
              <a:t>System.out.println</a:t>
            </a:r>
            <a:r>
              <a:rPr lang="en-US" sz="2400" b="1" i="1" dirty="0">
                <a:latin typeface="Sitka Text" panose="02000505000000020004" pitchFamily="2" charset="0"/>
                <a:cs typeface="Carlito"/>
              </a:rPr>
              <a:t>()</a:t>
            </a:r>
            <a:endParaRPr lang="en-US" sz="2400" dirty="0">
              <a:latin typeface="Sitka Text" panose="02000505000000020004" pitchFamily="2" charset="0"/>
              <a:cs typeface="Carlito"/>
            </a:endParaRPr>
          </a:p>
          <a:p>
            <a:pPr marL="756285" lvl="1" indent="-28702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–"/>
              <a:tabLst>
                <a:tab pos="756920" algn="l"/>
              </a:tabLst>
            </a:pPr>
            <a:r>
              <a:rPr lang="en-US" sz="2400" dirty="0">
                <a:latin typeface="Sitka Text" panose="02000505000000020004" pitchFamily="2" charset="0"/>
                <a:cs typeface="Trebuchet MS"/>
              </a:rPr>
              <a:t>Used to print a line of text followed by a new line</a:t>
            </a:r>
          </a:p>
          <a:p>
            <a:pPr marL="756285" lvl="1" indent="-28702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–"/>
              <a:tabLst>
                <a:tab pos="756920" algn="l"/>
              </a:tabLst>
            </a:pPr>
            <a:r>
              <a:rPr lang="en-US" sz="2400" b="1" dirty="0">
                <a:latin typeface="Sitka Text" panose="02000505000000020004" pitchFamily="2" charset="0"/>
                <a:cs typeface="Trebuchet MS"/>
              </a:rPr>
              <a:t>System </a:t>
            </a:r>
            <a:r>
              <a:rPr lang="en-US" sz="2400" dirty="0">
                <a:latin typeface="Sitka Text" panose="02000505000000020004" pitchFamily="2" charset="0"/>
                <a:cs typeface="Trebuchet MS"/>
              </a:rPr>
              <a:t>is a class inside the Java API</a:t>
            </a:r>
          </a:p>
          <a:p>
            <a:pPr marL="756285" lvl="1" indent="-28702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–"/>
              <a:tabLst>
                <a:tab pos="756920" algn="l"/>
              </a:tabLst>
            </a:pPr>
            <a:r>
              <a:rPr lang="en-US" sz="2400" b="1" dirty="0">
                <a:latin typeface="Sitka Text" panose="02000505000000020004" pitchFamily="2" charset="0"/>
                <a:cs typeface="Trebuchet MS"/>
              </a:rPr>
              <a:t>out </a:t>
            </a:r>
            <a:r>
              <a:rPr lang="en-US" sz="2400" dirty="0">
                <a:latin typeface="Sitka Text" panose="02000505000000020004" pitchFamily="2" charset="0"/>
                <a:cs typeface="Trebuchet MS"/>
              </a:rPr>
              <a:t>is a public static member of class System</a:t>
            </a:r>
          </a:p>
          <a:p>
            <a:pPr marL="756285" marR="12700" lvl="1" indent="-28702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–"/>
              <a:tabLst>
                <a:tab pos="756920" algn="l"/>
              </a:tabLst>
            </a:pPr>
            <a:r>
              <a:rPr lang="en-US" sz="2400" b="1" dirty="0">
                <a:latin typeface="Sitka Text" panose="02000505000000020004" pitchFamily="2" charset="0"/>
                <a:cs typeface="Trebuchet MS"/>
              </a:rPr>
              <a:t>out </a:t>
            </a:r>
            <a:r>
              <a:rPr lang="en-US" sz="2400" dirty="0">
                <a:latin typeface="Sitka Text" panose="02000505000000020004" pitchFamily="2" charset="0"/>
                <a:cs typeface="Trebuchet MS"/>
              </a:rPr>
              <a:t>represents the standard output (similar to </a:t>
            </a:r>
            <a:r>
              <a:rPr lang="en-US" sz="2400" dirty="0" err="1">
                <a:latin typeface="Sitka Text" panose="02000505000000020004" pitchFamily="2" charset="0"/>
                <a:cs typeface="Trebuchet MS"/>
              </a:rPr>
              <a:t>stdout</a:t>
            </a:r>
            <a:r>
              <a:rPr lang="en-US" sz="2400" dirty="0">
                <a:latin typeface="Sitka Text" panose="02000505000000020004" pitchFamily="2" charset="0"/>
                <a:cs typeface="Trebuchet MS"/>
              </a:rPr>
              <a:t> or  </a:t>
            </a:r>
            <a:r>
              <a:rPr lang="en-US" sz="2400" dirty="0" err="1">
                <a:latin typeface="Sitka Text" panose="02000505000000020004" pitchFamily="2" charset="0"/>
                <a:cs typeface="Trebuchet MS"/>
              </a:rPr>
              <a:t>cout</a:t>
            </a:r>
            <a:r>
              <a:rPr lang="en-US" sz="2400" dirty="0">
                <a:latin typeface="Sitka Text" panose="02000505000000020004" pitchFamily="2" charset="0"/>
                <a:cs typeface="Trebuchet MS"/>
              </a:rPr>
              <a:t>)</a:t>
            </a:r>
          </a:p>
          <a:p>
            <a:pPr marL="756285" lvl="1" indent="-28702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–"/>
              <a:tabLst>
                <a:tab pos="756920" algn="l"/>
              </a:tabLst>
            </a:pPr>
            <a:r>
              <a:rPr lang="en-US" sz="2400" b="1" dirty="0" err="1">
                <a:latin typeface="Sitka Text" panose="02000505000000020004" pitchFamily="2" charset="0"/>
                <a:cs typeface="Trebuchet MS"/>
              </a:rPr>
              <a:t>println</a:t>
            </a:r>
            <a:r>
              <a:rPr lang="en-US" sz="2400" b="1" dirty="0">
                <a:latin typeface="Sitka Text" panose="02000505000000020004" pitchFamily="2" charset="0"/>
                <a:cs typeface="Trebuchet MS"/>
              </a:rPr>
              <a:t> </a:t>
            </a:r>
            <a:r>
              <a:rPr lang="en-US" sz="2400" dirty="0">
                <a:latin typeface="Sitka Text" panose="02000505000000020004" pitchFamily="2" charset="0"/>
                <a:cs typeface="Trebuchet MS"/>
              </a:rPr>
              <a:t>is a public method of the class of which out is an object</a:t>
            </a:r>
          </a:p>
          <a:p>
            <a:pPr marL="12065">
              <a:spcBef>
                <a:spcPts val="600"/>
              </a:spcBef>
              <a:spcAft>
                <a:spcPts val="600"/>
              </a:spcAft>
              <a:tabLst>
                <a:tab pos="756920" algn="l"/>
              </a:tabLst>
            </a:pPr>
            <a:r>
              <a:rPr lang="en-US" sz="2400" dirty="0">
                <a:latin typeface="Sitka Text" panose="02000505000000020004" pitchFamily="2" charset="0"/>
                <a:cs typeface="Trebuchet MS"/>
              </a:rPr>
              <a:t>We can use the </a:t>
            </a:r>
            <a:r>
              <a:rPr lang="en-US" sz="2400" b="1" dirty="0">
                <a:latin typeface="Sitka Text" panose="02000505000000020004" pitchFamily="2" charset="0"/>
                <a:cs typeface="Trebuchet MS"/>
              </a:rPr>
              <a:t>plus operator (+) </a:t>
            </a:r>
            <a:r>
              <a:rPr lang="en-US" sz="2400" dirty="0">
                <a:latin typeface="Sitka Text" panose="02000505000000020004" pitchFamily="2" charset="0"/>
                <a:cs typeface="Trebuchet MS"/>
              </a:rPr>
              <a:t>to concatenate  multiple String objects and create a new String  object.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480776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19" name="Image" r:id="rId4" imgW="6412680" imgH="1942560" progId="Photoshop.Image.12">
                    <p:embed/>
                  </p:oleObj>
                </mc:Choice>
                <mc:Fallback>
                  <p:oleObj name="Image" r:id="rId4" imgW="6412680" imgH="1942560" progId="Photoshop.Image.12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0987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8237562" y="876993"/>
            <a:ext cx="395443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412984" y="333434"/>
            <a:ext cx="782457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tka Heading Semibold" pitchFamily="2" charset="0"/>
              </a:rPr>
              <a:t>How to Execute a Java Program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D19D1D-F0F2-4780-8BEC-7651B5691E4B}"/>
              </a:ext>
            </a:extLst>
          </p:cNvPr>
          <p:cNvSpPr txBox="1"/>
          <p:nvPr/>
        </p:nvSpPr>
        <p:spPr>
          <a:xfrm>
            <a:off x="676090" y="1652839"/>
            <a:ext cx="9952153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AutoNum type="arabicPeriod"/>
              <a:tabLst>
                <a:tab pos="469265" algn="l"/>
                <a:tab pos="469900" algn="l"/>
              </a:tabLst>
            </a:pPr>
            <a:r>
              <a:rPr lang="en-US" sz="2400" spc="-10" dirty="0">
                <a:latin typeface="Sitka Text" panose="02000505000000020004" pitchFamily="2" charset="0"/>
                <a:cs typeface="Arial"/>
              </a:rPr>
              <a:t>Using Java Online Compiler</a:t>
            </a: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AutoNum type="arabicPeriod"/>
              <a:tabLst>
                <a:tab pos="469265" algn="l"/>
                <a:tab pos="469900" algn="l"/>
              </a:tabLst>
            </a:pPr>
            <a:r>
              <a:rPr lang="en-US" sz="2400" spc="-10" dirty="0">
                <a:latin typeface="Sitka Text" panose="02000505000000020004" pitchFamily="2" charset="0"/>
                <a:cs typeface="Arial"/>
              </a:rPr>
              <a:t>Using JDK and Notepad</a:t>
            </a: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AutoNum type="arabicPeriod"/>
              <a:tabLst>
                <a:tab pos="469265" algn="l"/>
                <a:tab pos="469900" algn="l"/>
              </a:tabLst>
            </a:pPr>
            <a:r>
              <a:rPr lang="en-US" sz="2400" spc="-10" dirty="0">
                <a:latin typeface="Sitka Text" panose="02000505000000020004" pitchFamily="2" charset="0"/>
                <a:cs typeface="Arial"/>
              </a:rPr>
              <a:t>Using Editors and JRE</a:t>
            </a:r>
            <a:endParaRPr lang="en-US" sz="2400" dirty="0">
              <a:latin typeface="Sitka Text" panose="02000505000000020004" pitchFamily="2" charset="0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480776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43" name="Image" r:id="rId4" imgW="6412680" imgH="1942560" progId="Photoshop.Image.12">
                    <p:embed/>
                  </p:oleObj>
                </mc:Choice>
                <mc:Fallback>
                  <p:oleObj name="Image" r:id="rId4" imgW="6412680" imgH="1942560" progId="Photoshop.Image.12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2131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2255369" y="876993"/>
            <a:ext cx="993663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676090" y="277533"/>
            <a:ext cx="157927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tka Heading Semibold" pitchFamily="2" charset="0"/>
              </a:rPr>
              <a:t>PATH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D19D1D-F0F2-4780-8BEC-7651B5691E4B}"/>
              </a:ext>
            </a:extLst>
          </p:cNvPr>
          <p:cNvSpPr txBox="1"/>
          <p:nvPr/>
        </p:nvSpPr>
        <p:spPr>
          <a:xfrm>
            <a:off x="676090" y="1652839"/>
            <a:ext cx="10946067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PATH is an </a:t>
            </a:r>
            <a:r>
              <a:rPr lang="en-US" sz="2400" i="1" dirty="0">
                <a:latin typeface="Sitka Text" panose="02000505000000020004" pitchFamily="2" charset="0"/>
                <a:cs typeface="Arial"/>
              </a:rPr>
              <a:t>environmental variable 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in DOS(Disk  Operating System), Windows and other  operating systems like Unix.</a:t>
            </a:r>
          </a:p>
          <a:p>
            <a:pPr marL="355600" marR="600075" indent="-3429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PATH tells the operating system which  directories(folders) to search for executable  files, in response to commands issued by a  user .</a:t>
            </a:r>
          </a:p>
          <a:p>
            <a:pPr marL="355600" marR="101600" indent="-3429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It is a convenient way of executing files without  bothering about providing the absolute path to  the folder, where the file is located.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480776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567" name="Image" r:id="rId4" imgW="6412680" imgH="1942560" progId="Photoshop.Image.12">
                    <p:embed/>
                  </p:oleObj>
                </mc:Choice>
                <mc:Fallback>
                  <p:oleObj name="Image" r:id="rId4" imgW="6412680" imgH="1942560" progId="Photoshop.Image.12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66947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3653648" y="876993"/>
            <a:ext cx="85383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497014" y="279349"/>
            <a:ext cx="315663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tka Heading Semibold" pitchFamily="2" charset="0"/>
              </a:rPr>
              <a:t>CLASSPATH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D19D1D-F0F2-4780-8BEC-7651B5691E4B}"/>
              </a:ext>
            </a:extLst>
          </p:cNvPr>
          <p:cNvSpPr txBox="1"/>
          <p:nvPr/>
        </p:nvSpPr>
        <p:spPr>
          <a:xfrm>
            <a:off x="676090" y="1652839"/>
            <a:ext cx="10521997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CLASSPATH is a parameter which tells the JVM  or the Compiler, where to locate classes that  are not part of Java Development </a:t>
            </a:r>
            <a:r>
              <a:rPr lang="en-US" sz="2400" dirty="0" err="1">
                <a:latin typeface="Sitka Text" panose="02000505000000020004" pitchFamily="2" charset="0"/>
                <a:cs typeface="Arial"/>
              </a:rPr>
              <a:t>ToolKit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(JDK).</a:t>
            </a:r>
          </a:p>
          <a:p>
            <a:pPr marL="355600" marR="332740" indent="-3429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CLASSPATH is set either on command-line or  through environment variable.</a:t>
            </a:r>
          </a:p>
          <a:p>
            <a:pPr marL="355600" marR="57785" indent="-3429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CLASSPATH set on command-line is temporary  in nature, while the environment variable is  permanent.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480776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91" name="Image" r:id="rId4" imgW="6412680" imgH="1942560" progId="Photoshop.Image.12">
                    <p:embed/>
                  </p:oleObj>
                </mc:Choice>
                <mc:Fallback>
                  <p:oleObj name="Image" r:id="rId4" imgW="6412680" imgH="1942560" progId="Photoshop.Image.12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0335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7123599" y="876993"/>
            <a:ext cx="50684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526920" y="262430"/>
            <a:ext cx="600837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4400" b="1" dirty="0">
                <a:latin typeface="Sitka Text" panose="02000505000000020004" pitchFamily="2" charset="0"/>
                <a:cs typeface="Arial"/>
              </a:rPr>
              <a:t>Naming Conventions</a:t>
            </a:r>
            <a:endParaRPr lang="en-US" sz="4400" dirty="0">
              <a:latin typeface="Sitka Text" panose="02000505000000020004" pitchFamily="2" charset="0"/>
              <a:cs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056E71-7C61-4286-BB3A-84DDF4274C29}"/>
              </a:ext>
            </a:extLst>
          </p:cNvPr>
          <p:cNvSpPr txBox="1"/>
          <p:nvPr/>
        </p:nvSpPr>
        <p:spPr>
          <a:xfrm>
            <a:off x="649356" y="1265943"/>
            <a:ext cx="10535479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latin typeface="Sitka Text" panose="02000505000000020004" pitchFamily="2" charset="0"/>
                <a:cs typeface="Arial"/>
              </a:rPr>
              <a:t>Class Names</a:t>
            </a:r>
            <a:endParaRPr lang="en-US" sz="2400" dirty="0">
              <a:latin typeface="Sitka Text" panose="02000505000000020004" pitchFamily="2" charset="0"/>
              <a:cs typeface="Arial"/>
            </a:endParaRPr>
          </a:p>
          <a:p>
            <a:pPr marL="756285" marR="138430" indent="-28702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/>
              <a:buChar char=""/>
              <a:tabLst>
                <a:tab pos="756920" algn="l"/>
              </a:tabLst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Class names should be </a:t>
            </a:r>
            <a:r>
              <a:rPr lang="en-US" sz="2400" b="1" dirty="0">
                <a:latin typeface="Sitka Text" panose="02000505000000020004" pitchFamily="2" charset="0"/>
                <a:cs typeface="Arial"/>
              </a:rPr>
              <a:t>nouns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, in mixed case with the first letter  of each internal word capitalized</a:t>
            </a:r>
          </a:p>
          <a:p>
            <a:pPr marL="756285" indent="-28702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/>
              <a:buChar char=""/>
              <a:tabLst>
                <a:tab pos="756920" algn="l"/>
              </a:tabLst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Class names should be simple and descriptive</a:t>
            </a:r>
          </a:p>
          <a:p>
            <a:pPr marL="756285" indent="-28702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/>
              <a:buChar char=""/>
              <a:tabLst>
                <a:tab pos="756920" algn="l"/>
              </a:tabLst>
            </a:pPr>
            <a:r>
              <a:rPr lang="en-US" sz="2400" dirty="0" err="1">
                <a:latin typeface="Sitka Text" panose="02000505000000020004" pitchFamily="2" charset="0"/>
                <a:cs typeface="Arial"/>
              </a:rPr>
              <a:t>Eg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: class </a:t>
            </a:r>
            <a:r>
              <a:rPr lang="en-US" sz="2400" b="1" dirty="0">
                <a:latin typeface="Sitka Text" panose="02000505000000020004" pitchFamily="2" charset="0"/>
                <a:cs typeface="Arial"/>
              </a:rPr>
              <a:t>Student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, class </a:t>
            </a:r>
            <a:r>
              <a:rPr lang="en-US" sz="2400" b="1" dirty="0" err="1">
                <a:latin typeface="Sitka Text" panose="02000505000000020004" pitchFamily="2" charset="0"/>
                <a:cs typeface="Arial"/>
              </a:rPr>
              <a:t>TestStudent</a:t>
            </a:r>
            <a:endParaRPr lang="en-US" sz="2400" b="1" dirty="0">
              <a:latin typeface="Sitka Text" panose="02000505000000020004" pitchFamily="2" charset="0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sz="2400" b="1" dirty="0">
              <a:latin typeface="Sitka Text" panose="02000505000000020004" pitchFamily="2" charset="0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latin typeface="Sitka Text" panose="02000505000000020004" pitchFamily="2" charset="0"/>
                <a:cs typeface="Arial"/>
              </a:rPr>
              <a:t>Method Names</a:t>
            </a:r>
            <a:endParaRPr lang="en-US" sz="2400" dirty="0">
              <a:latin typeface="Sitka Text" panose="02000505000000020004" pitchFamily="2" charset="0"/>
              <a:cs typeface="Arial"/>
            </a:endParaRPr>
          </a:p>
          <a:p>
            <a:pPr marL="756285" marR="86995" indent="-28702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/>
              <a:buChar char=""/>
              <a:tabLst>
                <a:tab pos="756920" algn="l"/>
              </a:tabLst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Methods should be </a:t>
            </a:r>
            <a:r>
              <a:rPr lang="en-US" sz="2400" b="1" dirty="0">
                <a:latin typeface="Sitka Text" panose="02000505000000020004" pitchFamily="2" charset="0"/>
                <a:cs typeface="Arial"/>
              </a:rPr>
              <a:t>verbs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, in mixed case with the first letter  lowercase, with the first letter of each internal word capitalized</a:t>
            </a:r>
          </a:p>
          <a:p>
            <a:pPr marL="756285" indent="-28702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/>
              <a:buChar char=""/>
              <a:tabLst>
                <a:tab pos="756920" algn="l"/>
              </a:tabLst>
            </a:pPr>
            <a:r>
              <a:rPr lang="en-US" sz="2400" dirty="0" err="1">
                <a:latin typeface="Sitka Text" panose="02000505000000020004" pitchFamily="2" charset="0"/>
                <a:cs typeface="Arial"/>
              </a:rPr>
              <a:t>Eg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: void run(), void </a:t>
            </a:r>
            <a:r>
              <a:rPr lang="en-US" sz="2400" dirty="0" err="1">
                <a:latin typeface="Sitka Text" panose="02000505000000020004" pitchFamily="2" charset="0"/>
                <a:cs typeface="Arial"/>
              </a:rPr>
              <a:t>getColor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()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480776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15" name="Image" r:id="rId4" imgW="6412680" imgH="1942560" progId="Photoshop.Image.12">
                    <p:embed/>
                  </p:oleObj>
                </mc:Choice>
                <mc:Fallback>
                  <p:oleObj name="Image" r:id="rId4" imgW="6412680" imgH="1942560" progId="Photoshop.Image.12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8097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5181600" y="876993"/>
            <a:ext cx="7010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534789" y="234086"/>
            <a:ext cx="453361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tka Heading Semibold" pitchFamily="2" charset="0"/>
              </a:rPr>
              <a:t>Try it and Tell me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056E71-7C61-4286-BB3A-84DDF4274C29}"/>
              </a:ext>
            </a:extLst>
          </p:cNvPr>
          <p:cNvSpPr txBox="1"/>
          <p:nvPr/>
        </p:nvSpPr>
        <p:spPr>
          <a:xfrm>
            <a:off x="526920" y="1266156"/>
            <a:ext cx="11290894" cy="4516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lang="en-US" sz="2400" u="heavy" spc="-5" dirty="0">
                <a:uFill>
                  <a:solidFill>
                    <a:srgbClr val="000000"/>
                  </a:solidFill>
                </a:uFill>
                <a:latin typeface="Sitka Text" panose="02000505000000020004" pitchFamily="2" charset="0"/>
                <a:cs typeface="Arial"/>
              </a:rPr>
              <a:t>Sample.java</a:t>
            </a:r>
            <a:endParaRPr lang="en-US" sz="2400" dirty="0">
              <a:latin typeface="Sitka Text" panose="02000505000000020004" pitchFamily="2" charset="0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lang="en-US" sz="2400" i="1" spc="-5" dirty="0">
                <a:latin typeface="Sitka Text" panose="02000505000000020004" pitchFamily="2" charset="0"/>
                <a:cs typeface="Arial"/>
              </a:rPr>
              <a:t>class A</a:t>
            </a:r>
            <a:r>
              <a:rPr lang="en-US" sz="2400" i="1" spc="-160" dirty="0">
                <a:latin typeface="Sitka Text" panose="02000505000000020004" pitchFamily="2" charset="0"/>
                <a:cs typeface="Arial"/>
              </a:rPr>
              <a:t> </a:t>
            </a:r>
            <a:r>
              <a:rPr lang="en-US" sz="2400" i="1" spc="-5" dirty="0">
                <a:latin typeface="Sitka Text" panose="02000505000000020004" pitchFamily="2" charset="0"/>
                <a:cs typeface="Arial"/>
              </a:rPr>
              <a:t>{</a:t>
            </a:r>
            <a:endParaRPr lang="en-US" sz="2400" i="1" dirty="0">
              <a:latin typeface="Sitka Text" panose="02000505000000020004" pitchFamily="2" charset="0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530"/>
              </a:spcBef>
            </a:pPr>
            <a:r>
              <a:rPr lang="en-US" sz="2400" i="1" spc="-5" dirty="0">
                <a:latin typeface="Sitka Text" panose="02000505000000020004" pitchFamily="2" charset="0"/>
                <a:cs typeface="Arial"/>
              </a:rPr>
              <a:t>void m1() {</a:t>
            </a:r>
            <a:r>
              <a:rPr lang="en-US" sz="2400" i="1" spc="30" dirty="0">
                <a:latin typeface="Sitka Text" panose="02000505000000020004" pitchFamily="2" charset="0"/>
                <a:cs typeface="Arial"/>
              </a:rPr>
              <a:t> </a:t>
            </a:r>
            <a:r>
              <a:rPr lang="en-US" sz="2400" i="1" spc="-5" dirty="0">
                <a:latin typeface="Sitka Text" panose="02000505000000020004" pitchFamily="2" charset="0"/>
                <a:cs typeface="Arial"/>
              </a:rPr>
              <a:t>}</a:t>
            </a:r>
            <a:endParaRPr lang="en-US" sz="2400" i="1" dirty="0">
              <a:latin typeface="Sitka Text" panose="02000505000000020004" pitchFamily="2" charset="0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lang="en-US" sz="2400" i="1" spc="-5" dirty="0">
                <a:latin typeface="Sitka Text" panose="02000505000000020004" pitchFamily="2" charset="0"/>
                <a:cs typeface="Arial"/>
              </a:rPr>
              <a:t>     }</a:t>
            </a:r>
            <a:endParaRPr lang="en-US" sz="2400" i="1" dirty="0">
              <a:latin typeface="Sitka Text" panose="02000505000000020004" pitchFamily="2" charset="0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lang="en-US" sz="2400" i="1" spc="-5" dirty="0">
                <a:latin typeface="Sitka Text" panose="02000505000000020004" pitchFamily="2" charset="0"/>
                <a:cs typeface="Arial"/>
              </a:rPr>
              <a:t>class B</a:t>
            </a:r>
            <a:r>
              <a:rPr lang="en-US" sz="2400" i="1" spc="20" dirty="0">
                <a:latin typeface="Sitka Text" panose="02000505000000020004" pitchFamily="2" charset="0"/>
                <a:cs typeface="Arial"/>
              </a:rPr>
              <a:t> </a:t>
            </a:r>
            <a:r>
              <a:rPr lang="en-US" sz="2400" i="1" spc="-5" dirty="0">
                <a:latin typeface="Sitka Text" panose="02000505000000020004" pitchFamily="2" charset="0"/>
                <a:cs typeface="Arial"/>
              </a:rPr>
              <a:t>{</a:t>
            </a:r>
            <a:endParaRPr lang="en-US" sz="2400" i="1" dirty="0">
              <a:latin typeface="Sitka Text" panose="02000505000000020004" pitchFamily="2" charset="0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530"/>
              </a:spcBef>
            </a:pPr>
            <a:r>
              <a:rPr lang="en-US" sz="2400" i="1" spc="-5" dirty="0">
                <a:latin typeface="Sitka Text" panose="02000505000000020004" pitchFamily="2" charset="0"/>
                <a:cs typeface="Arial"/>
              </a:rPr>
              <a:t>void m2() {</a:t>
            </a:r>
            <a:r>
              <a:rPr lang="en-US" sz="2400" i="1" spc="30" dirty="0">
                <a:latin typeface="Sitka Text" panose="02000505000000020004" pitchFamily="2" charset="0"/>
                <a:cs typeface="Arial"/>
              </a:rPr>
              <a:t> </a:t>
            </a:r>
            <a:r>
              <a:rPr lang="en-US" sz="2400" i="1" spc="-5" dirty="0">
                <a:latin typeface="Sitka Text" panose="02000505000000020004" pitchFamily="2" charset="0"/>
                <a:cs typeface="Arial"/>
              </a:rPr>
              <a:t>}</a:t>
            </a:r>
            <a:endParaRPr lang="en-US" sz="2400" i="1" dirty="0">
              <a:latin typeface="Sitka Text" panose="02000505000000020004" pitchFamily="2" charset="0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lang="en-US" sz="2400" i="1" spc="-5" dirty="0">
                <a:latin typeface="Sitka Text" panose="02000505000000020004" pitchFamily="2" charset="0"/>
                <a:cs typeface="Arial"/>
              </a:rPr>
              <a:t>     }</a:t>
            </a:r>
            <a:endParaRPr lang="en-US" sz="2400" i="1" dirty="0">
              <a:latin typeface="Sitka Text" panose="02000505000000020004" pitchFamily="2" charset="0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lang="en-US" sz="2400" i="1" spc="-5" dirty="0">
                <a:latin typeface="Sitka Text" panose="02000505000000020004" pitchFamily="2" charset="0"/>
                <a:cs typeface="Arial"/>
              </a:rPr>
              <a:t>class C</a:t>
            </a:r>
            <a:r>
              <a:rPr lang="en-US" sz="2400" i="1" spc="20" dirty="0">
                <a:latin typeface="Sitka Text" panose="02000505000000020004" pitchFamily="2" charset="0"/>
                <a:cs typeface="Arial"/>
              </a:rPr>
              <a:t> </a:t>
            </a:r>
            <a:r>
              <a:rPr lang="en-US" sz="2400" i="1" spc="-5" dirty="0">
                <a:latin typeface="Sitka Text" panose="02000505000000020004" pitchFamily="2" charset="0"/>
                <a:cs typeface="Arial"/>
              </a:rPr>
              <a:t>{</a:t>
            </a:r>
            <a:endParaRPr lang="en-US" sz="2400" i="1" dirty="0">
              <a:latin typeface="Sitka Text" panose="02000505000000020004" pitchFamily="2" charset="0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530"/>
              </a:spcBef>
            </a:pPr>
            <a:r>
              <a:rPr lang="en-US" sz="2400" i="1" spc="-5" dirty="0">
                <a:latin typeface="Sitka Text" panose="02000505000000020004" pitchFamily="2" charset="0"/>
                <a:cs typeface="Arial"/>
              </a:rPr>
              <a:t>void m3() {</a:t>
            </a:r>
            <a:r>
              <a:rPr lang="en-US" sz="2400" i="1" spc="30" dirty="0">
                <a:latin typeface="Sitka Text" panose="02000505000000020004" pitchFamily="2" charset="0"/>
                <a:cs typeface="Arial"/>
              </a:rPr>
              <a:t> </a:t>
            </a:r>
            <a:r>
              <a:rPr lang="en-US" sz="2400" i="1" spc="-5" dirty="0">
                <a:latin typeface="Sitka Text" panose="02000505000000020004" pitchFamily="2" charset="0"/>
                <a:cs typeface="Arial"/>
              </a:rPr>
              <a:t>}</a:t>
            </a:r>
            <a:endParaRPr lang="en-US" sz="2400" i="1" dirty="0">
              <a:latin typeface="Sitka Text" panose="02000505000000020004" pitchFamily="2" charset="0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lang="en-US" sz="2400" i="1" spc="-5" dirty="0">
                <a:latin typeface="Sitka Text" panose="02000505000000020004" pitchFamily="2" charset="0"/>
                <a:cs typeface="Arial"/>
              </a:rPr>
              <a:t>    }</a:t>
            </a:r>
            <a:endParaRPr lang="en-US" sz="2400" i="1" dirty="0">
              <a:latin typeface="Sitka Text" panose="02000505000000020004" pitchFamily="2" charset="0"/>
              <a:cs typeface="Arial"/>
            </a:endParaRPr>
          </a:p>
        </p:txBody>
      </p:sp>
      <p:pic>
        <p:nvPicPr>
          <p:cNvPr id="1028" name="Picture 4" descr="to Try it Now! | Emoticon, Tri, Novelty sign">
            <a:extLst>
              <a:ext uri="{FF2B5EF4-FFF2-40B4-BE49-F238E27FC236}">
                <a16:creationId xmlns:a16="http://schemas.microsoft.com/office/drawing/2014/main" id="{E839CD26-31F1-4DF0-AAD8-239823B10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1890786"/>
            <a:ext cx="247650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480776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39" name="Image" r:id="rId5" imgW="6412680" imgH="1942560" progId="Photoshop.Image.12">
                    <p:embed/>
                  </p:oleObj>
                </mc:Choice>
                <mc:Fallback>
                  <p:oleObj name="Image" r:id="rId5" imgW="6412680" imgH="1942560" progId="Photoshop.Image.12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11808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5181600" y="876993"/>
            <a:ext cx="7010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534789" y="234086"/>
            <a:ext cx="453361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tka Heading Semibold" pitchFamily="2" charset="0"/>
              </a:rPr>
              <a:t>Try it and Tell me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056E71-7C61-4286-BB3A-84DDF4274C29}"/>
              </a:ext>
            </a:extLst>
          </p:cNvPr>
          <p:cNvSpPr txBox="1"/>
          <p:nvPr/>
        </p:nvSpPr>
        <p:spPr>
          <a:xfrm>
            <a:off x="526920" y="1266156"/>
            <a:ext cx="11290894" cy="4796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lang="en-US" sz="2400" i="1" spc="-5" dirty="0">
                <a:latin typeface="Sitka Text" panose="02000505000000020004" pitchFamily="2" charset="0"/>
                <a:cs typeface="Arial"/>
              </a:rPr>
              <a:t>class A</a:t>
            </a:r>
            <a:r>
              <a:rPr lang="en-US" sz="2400" i="1" spc="-160" dirty="0">
                <a:latin typeface="Sitka Text" panose="02000505000000020004" pitchFamily="2" charset="0"/>
                <a:cs typeface="Arial"/>
              </a:rPr>
              <a:t> </a:t>
            </a:r>
            <a:r>
              <a:rPr lang="en-US" sz="2400" i="1" spc="-5" dirty="0">
                <a:latin typeface="Sitka Text" panose="02000505000000020004" pitchFamily="2" charset="0"/>
                <a:cs typeface="Arial"/>
              </a:rPr>
              <a:t>{</a:t>
            </a:r>
            <a:endParaRPr lang="en-US" sz="2400" i="1" dirty="0">
              <a:latin typeface="Sitka Text" panose="02000505000000020004" pitchFamily="2" charset="0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530"/>
              </a:spcBef>
            </a:pPr>
            <a:r>
              <a:rPr lang="en-US" sz="2400" i="1" spc="-5" dirty="0">
                <a:latin typeface="Sitka Text" panose="02000505000000020004" pitchFamily="2" charset="0"/>
                <a:cs typeface="Arial"/>
              </a:rPr>
              <a:t>void m1() {</a:t>
            </a:r>
            <a:r>
              <a:rPr lang="en-US" sz="2400" i="1" spc="30" dirty="0">
                <a:latin typeface="Sitka Text" panose="02000505000000020004" pitchFamily="2" charset="0"/>
                <a:cs typeface="Arial"/>
              </a:rPr>
              <a:t> </a:t>
            </a:r>
            <a:r>
              <a:rPr lang="en-US" sz="2400" i="1" spc="-5" dirty="0">
                <a:latin typeface="Sitka Text" panose="02000505000000020004" pitchFamily="2" charset="0"/>
                <a:cs typeface="Arial"/>
              </a:rPr>
              <a:t>}</a:t>
            </a:r>
            <a:endParaRPr lang="en-US" sz="2400" i="1" dirty="0">
              <a:latin typeface="Sitka Text" panose="02000505000000020004" pitchFamily="2" charset="0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lang="en-US" sz="2400" i="1" spc="-5" dirty="0">
                <a:latin typeface="Sitka Text" panose="02000505000000020004" pitchFamily="2" charset="0"/>
                <a:cs typeface="Arial"/>
              </a:rPr>
              <a:t>     }</a:t>
            </a:r>
            <a:endParaRPr lang="en-US" sz="2400" i="1" dirty="0">
              <a:latin typeface="Sitka Text" panose="02000505000000020004" pitchFamily="2" charset="0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lang="en-US" sz="2400" i="1" spc="-5" dirty="0">
                <a:latin typeface="Sitka Text" panose="02000505000000020004" pitchFamily="2" charset="0"/>
                <a:cs typeface="Arial"/>
              </a:rPr>
              <a:t>public class B</a:t>
            </a:r>
            <a:r>
              <a:rPr lang="en-US" sz="2400" i="1" spc="20" dirty="0">
                <a:latin typeface="Sitka Text" panose="02000505000000020004" pitchFamily="2" charset="0"/>
                <a:cs typeface="Arial"/>
              </a:rPr>
              <a:t> </a:t>
            </a:r>
            <a:r>
              <a:rPr lang="en-US" sz="2400" i="1" spc="-5" dirty="0">
                <a:latin typeface="Sitka Text" panose="02000505000000020004" pitchFamily="2" charset="0"/>
                <a:cs typeface="Arial"/>
              </a:rPr>
              <a:t>{</a:t>
            </a:r>
            <a:endParaRPr lang="en-US" sz="2400" i="1" dirty="0">
              <a:latin typeface="Sitka Text" panose="02000505000000020004" pitchFamily="2" charset="0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530"/>
              </a:spcBef>
            </a:pPr>
            <a:r>
              <a:rPr lang="en-US" sz="2400" i="1" spc="-5" dirty="0">
                <a:latin typeface="Sitka Text" panose="02000505000000020004" pitchFamily="2" charset="0"/>
                <a:cs typeface="Arial"/>
              </a:rPr>
              <a:t>void m2() {</a:t>
            </a:r>
            <a:r>
              <a:rPr lang="en-US" sz="2400" i="1" spc="30" dirty="0">
                <a:latin typeface="Sitka Text" panose="02000505000000020004" pitchFamily="2" charset="0"/>
                <a:cs typeface="Arial"/>
              </a:rPr>
              <a:t> </a:t>
            </a:r>
            <a:r>
              <a:rPr lang="en-US" sz="2400" i="1" spc="-5" dirty="0">
                <a:latin typeface="Sitka Text" panose="02000505000000020004" pitchFamily="2" charset="0"/>
                <a:cs typeface="Arial"/>
              </a:rPr>
              <a:t>}</a:t>
            </a:r>
            <a:endParaRPr lang="en-US" sz="2400" i="1" dirty="0">
              <a:latin typeface="Sitka Text" panose="02000505000000020004" pitchFamily="2" charset="0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lang="en-US" sz="2400" i="1" spc="-5" dirty="0">
                <a:latin typeface="Sitka Text" panose="02000505000000020004" pitchFamily="2" charset="0"/>
                <a:cs typeface="Arial"/>
              </a:rPr>
              <a:t>     }</a:t>
            </a:r>
            <a:endParaRPr lang="en-US" sz="2400" i="1" dirty="0">
              <a:latin typeface="Sitka Text" panose="02000505000000020004" pitchFamily="2" charset="0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lang="en-US" sz="2400" i="1" spc="-5" dirty="0">
                <a:latin typeface="Sitka Text" panose="02000505000000020004" pitchFamily="2" charset="0"/>
                <a:cs typeface="Arial"/>
              </a:rPr>
              <a:t>class C</a:t>
            </a:r>
            <a:r>
              <a:rPr lang="en-US" sz="2400" i="1" spc="20" dirty="0">
                <a:latin typeface="Sitka Text" panose="02000505000000020004" pitchFamily="2" charset="0"/>
                <a:cs typeface="Arial"/>
              </a:rPr>
              <a:t> </a:t>
            </a:r>
            <a:r>
              <a:rPr lang="en-US" sz="2400" i="1" spc="-5" dirty="0">
                <a:latin typeface="Sitka Text" panose="02000505000000020004" pitchFamily="2" charset="0"/>
                <a:cs typeface="Arial"/>
              </a:rPr>
              <a:t>{</a:t>
            </a:r>
            <a:endParaRPr lang="en-US" sz="2400" i="1" dirty="0">
              <a:latin typeface="Sitka Text" panose="02000505000000020004" pitchFamily="2" charset="0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530"/>
              </a:spcBef>
            </a:pPr>
            <a:r>
              <a:rPr lang="en-US" sz="2400" i="1" spc="-5" dirty="0">
                <a:latin typeface="Sitka Text" panose="02000505000000020004" pitchFamily="2" charset="0"/>
                <a:cs typeface="Arial"/>
              </a:rPr>
              <a:t>void m3() {</a:t>
            </a:r>
            <a:r>
              <a:rPr lang="en-US" sz="2400" i="1" spc="30" dirty="0">
                <a:latin typeface="Sitka Text" panose="02000505000000020004" pitchFamily="2" charset="0"/>
                <a:cs typeface="Arial"/>
              </a:rPr>
              <a:t> </a:t>
            </a:r>
            <a:r>
              <a:rPr lang="en-US" sz="2400" i="1" spc="-5" dirty="0">
                <a:latin typeface="Sitka Text" panose="02000505000000020004" pitchFamily="2" charset="0"/>
                <a:cs typeface="Arial"/>
              </a:rPr>
              <a:t>}</a:t>
            </a:r>
            <a:endParaRPr lang="en-US" sz="2400" i="1" dirty="0">
              <a:latin typeface="Sitka Text" panose="02000505000000020004" pitchFamily="2" charset="0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lang="en-US" sz="2400" i="1" spc="-5" dirty="0">
                <a:latin typeface="Sitka Text" panose="02000505000000020004" pitchFamily="2" charset="0"/>
                <a:cs typeface="Arial"/>
              </a:rPr>
              <a:t>    }</a:t>
            </a: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endParaRPr lang="en-US" sz="2400" i="1" spc="-5" dirty="0">
              <a:latin typeface="Sitka Text" panose="02000505000000020004" pitchFamily="2" charset="0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lang="en-US" sz="2400" b="1" i="1" spc="-5" dirty="0">
                <a:latin typeface="Sitka Text" panose="02000505000000020004" pitchFamily="2" charset="0"/>
                <a:cs typeface="Arial"/>
              </a:rPr>
              <a:t>What should be the Source File Name</a:t>
            </a:r>
            <a:endParaRPr lang="en-US" sz="2400" b="1" i="1" dirty="0">
              <a:latin typeface="Sitka Text" panose="02000505000000020004" pitchFamily="2" charset="0"/>
              <a:cs typeface="Arial"/>
            </a:endParaRPr>
          </a:p>
        </p:txBody>
      </p:sp>
      <p:pic>
        <p:nvPicPr>
          <p:cNvPr id="1028" name="Picture 4" descr="to Try it Now! | Emoticon, Tri, Novelty sign">
            <a:extLst>
              <a:ext uri="{FF2B5EF4-FFF2-40B4-BE49-F238E27FC236}">
                <a16:creationId xmlns:a16="http://schemas.microsoft.com/office/drawing/2014/main" id="{E839CD26-31F1-4DF0-AAD8-239823B10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1890786"/>
            <a:ext cx="247650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480776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63" name="Image" r:id="rId5" imgW="6412680" imgH="1942560" progId="Photoshop.Image.12">
                    <p:embed/>
                  </p:oleObj>
                </mc:Choice>
                <mc:Fallback>
                  <p:oleObj name="Image" r:id="rId5" imgW="6412680" imgH="1942560" progId="Photoshop.Image.12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934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5181600" y="876993"/>
            <a:ext cx="7010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534789" y="234086"/>
            <a:ext cx="453361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tka Heading Semibold" pitchFamily="2" charset="0"/>
              </a:rPr>
              <a:t>Try it and Tell me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056E71-7C61-4286-BB3A-84DDF4274C29}"/>
              </a:ext>
            </a:extLst>
          </p:cNvPr>
          <p:cNvSpPr txBox="1"/>
          <p:nvPr/>
        </p:nvSpPr>
        <p:spPr>
          <a:xfrm>
            <a:off x="534789" y="1103619"/>
            <a:ext cx="11290894" cy="5039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lang="en-US" sz="2400" u="heavy" spc="-5" dirty="0">
                <a:uFill>
                  <a:solidFill>
                    <a:srgbClr val="000000"/>
                  </a:solidFill>
                </a:uFill>
                <a:latin typeface="Sitka Text" panose="02000505000000020004" pitchFamily="2" charset="0"/>
                <a:cs typeface="Arial"/>
              </a:rPr>
              <a:t>Sample.java</a:t>
            </a:r>
            <a:endParaRPr lang="en-US" sz="2400" dirty="0">
              <a:latin typeface="Sitka Text" panose="02000505000000020004" pitchFamily="2" charset="0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lang="en-US" sz="2400" i="1" spc="-5" dirty="0">
                <a:latin typeface="Sitka Text" panose="02000505000000020004" pitchFamily="2" charset="0"/>
                <a:cs typeface="Arial"/>
              </a:rPr>
              <a:t>class Sample</a:t>
            </a:r>
            <a:r>
              <a:rPr lang="en-US" sz="2400" i="1" spc="25" dirty="0">
                <a:latin typeface="Sitka Text" panose="02000505000000020004" pitchFamily="2" charset="0"/>
                <a:cs typeface="Arial"/>
              </a:rPr>
              <a:t> </a:t>
            </a:r>
            <a:r>
              <a:rPr lang="en-US" sz="2400" i="1" spc="-5" dirty="0">
                <a:latin typeface="Sitka Text" panose="02000505000000020004" pitchFamily="2" charset="0"/>
                <a:cs typeface="Arial"/>
              </a:rPr>
              <a:t>{</a:t>
            </a:r>
            <a:endParaRPr lang="en-US" sz="2400" i="1" dirty="0">
              <a:latin typeface="Sitka Text" panose="02000505000000020004" pitchFamily="2" charset="0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525"/>
              </a:spcBef>
            </a:pPr>
            <a:r>
              <a:rPr lang="en-US" sz="2400" i="1" spc="-5" dirty="0">
                <a:latin typeface="Sitka Text" panose="02000505000000020004" pitchFamily="2" charset="0"/>
                <a:cs typeface="Arial"/>
              </a:rPr>
              <a:t>public static void main()</a:t>
            </a:r>
            <a:r>
              <a:rPr lang="en-US" sz="2400" i="1" spc="80" dirty="0">
                <a:latin typeface="Sitka Text" panose="02000505000000020004" pitchFamily="2" charset="0"/>
                <a:cs typeface="Arial"/>
              </a:rPr>
              <a:t> </a:t>
            </a:r>
            <a:r>
              <a:rPr lang="en-US" sz="2400" i="1" spc="-5" dirty="0">
                <a:latin typeface="Sitka Text" panose="02000505000000020004" pitchFamily="2" charset="0"/>
                <a:cs typeface="Arial"/>
              </a:rPr>
              <a:t>{</a:t>
            </a:r>
            <a:endParaRPr lang="en-US" sz="2400" i="1" dirty="0">
              <a:latin typeface="Sitka Text" panose="02000505000000020004" pitchFamily="2" charset="0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535"/>
              </a:spcBef>
            </a:pPr>
            <a:r>
              <a:rPr lang="en-US" sz="2400" i="1" spc="-5" dirty="0" err="1">
                <a:latin typeface="Sitka Text" panose="02000505000000020004" pitchFamily="2" charset="0"/>
                <a:cs typeface="Arial"/>
              </a:rPr>
              <a:t>System.out.println</a:t>
            </a:r>
            <a:r>
              <a:rPr lang="en-US" sz="2400" i="1" spc="-5" dirty="0">
                <a:latin typeface="Sitka Text" panose="02000505000000020004" pitchFamily="2" charset="0"/>
                <a:cs typeface="Arial"/>
              </a:rPr>
              <a:t>(“Welcome”);</a:t>
            </a:r>
            <a:endParaRPr lang="en-US" sz="2400" i="1" dirty="0">
              <a:latin typeface="Sitka Text" panose="02000505000000020004" pitchFamily="2" charset="0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525"/>
              </a:spcBef>
            </a:pPr>
            <a:r>
              <a:rPr lang="en-US" sz="2400" i="1" spc="-5" dirty="0">
                <a:latin typeface="Sitka Text" panose="02000505000000020004" pitchFamily="2" charset="0"/>
                <a:cs typeface="Arial"/>
              </a:rPr>
              <a:t>}</a:t>
            </a:r>
            <a:endParaRPr lang="en-US" sz="2400" i="1" dirty="0">
              <a:latin typeface="Sitka Text" panose="02000505000000020004" pitchFamily="2" charset="0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lang="en-US" sz="2400" i="1" spc="-5" dirty="0">
                <a:latin typeface="Sitka Text" panose="02000505000000020004" pitchFamily="2" charset="0"/>
                <a:cs typeface="Arial"/>
              </a:rPr>
              <a:t>}</a:t>
            </a:r>
            <a:endParaRPr lang="en-US" sz="2400" i="1" dirty="0">
              <a:latin typeface="Sitka Text" panose="02000505000000020004" pitchFamily="2" charset="0"/>
              <a:cs typeface="Arial"/>
            </a:endParaRPr>
          </a:p>
          <a:p>
            <a:pPr marL="354966" indent="-342900">
              <a:lnSpc>
                <a:spcPct val="100000"/>
              </a:lnSpc>
              <a:spcBef>
                <a:spcPts val="1680"/>
              </a:spcBef>
              <a:buFont typeface="Arial" panose="020B0604020202020204" pitchFamily="34" charset="0"/>
              <a:buChar char="•"/>
              <a:tabLst>
                <a:tab pos="469900" algn="l"/>
                <a:tab pos="470534" algn="l"/>
              </a:tabLst>
            </a:pPr>
            <a:r>
              <a:rPr lang="en-US" sz="2400" spc="-5" dirty="0">
                <a:latin typeface="Sitka Text" panose="02000505000000020004" pitchFamily="2" charset="0"/>
                <a:cs typeface="Arial"/>
              </a:rPr>
              <a:t>Compilation</a:t>
            </a:r>
            <a:r>
              <a:rPr lang="en-US" sz="2400" spc="15" dirty="0">
                <a:latin typeface="Sitka Text" panose="02000505000000020004" pitchFamily="2" charset="0"/>
                <a:cs typeface="Arial"/>
              </a:rPr>
              <a:t> </a:t>
            </a:r>
            <a:r>
              <a:rPr lang="en-US" sz="2400" spc="-5" dirty="0">
                <a:latin typeface="Sitka Text" panose="02000505000000020004" pitchFamily="2" charset="0"/>
                <a:cs typeface="Arial"/>
              </a:rPr>
              <a:t>Error</a:t>
            </a:r>
            <a:endParaRPr lang="en-US" sz="2400" dirty="0">
              <a:latin typeface="Sitka Text" panose="02000505000000020004" pitchFamily="2" charset="0"/>
              <a:cs typeface="Arial"/>
            </a:endParaRPr>
          </a:p>
          <a:p>
            <a:pPr marL="354966" indent="-342900">
              <a:lnSpc>
                <a:spcPct val="100000"/>
              </a:lnSpc>
              <a:spcBef>
                <a:spcPts val="530"/>
              </a:spcBef>
              <a:buFont typeface="Arial" panose="020B0604020202020204" pitchFamily="34" charset="0"/>
              <a:buChar char="•"/>
              <a:tabLst>
                <a:tab pos="469900" algn="l"/>
                <a:tab pos="470534" algn="l"/>
              </a:tabLst>
            </a:pPr>
            <a:r>
              <a:rPr lang="en-US" sz="2400" spc="-5" dirty="0">
                <a:latin typeface="Sitka Text" panose="02000505000000020004" pitchFamily="2" charset="0"/>
                <a:cs typeface="Arial"/>
              </a:rPr>
              <a:t>Runtime</a:t>
            </a:r>
            <a:r>
              <a:rPr lang="en-US" sz="2400" spc="5" dirty="0">
                <a:latin typeface="Sitka Text" panose="02000505000000020004" pitchFamily="2" charset="0"/>
                <a:cs typeface="Arial"/>
              </a:rPr>
              <a:t> </a:t>
            </a:r>
            <a:r>
              <a:rPr lang="en-US" sz="2400" spc="-5" dirty="0">
                <a:latin typeface="Sitka Text" panose="02000505000000020004" pitchFamily="2" charset="0"/>
                <a:cs typeface="Arial"/>
              </a:rPr>
              <a:t>Error</a:t>
            </a:r>
            <a:endParaRPr lang="en-US" sz="2400" dirty="0">
              <a:latin typeface="Sitka Text" panose="02000505000000020004" pitchFamily="2" charset="0"/>
              <a:cs typeface="Arial"/>
            </a:endParaRPr>
          </a:p>
          <a:p>
            <a:pPr marL="354966" marR="5080" indent="-342900">
              <a:lnSpc>
                <a:spcPct val="100000"/>
              </a:lnSpc>
              <a:spcBef>
                <a:spcPts val="530"/>
              </a:spcBef>
              <a:buFont typeface="Arial" panose="020B0604020202020204" pitchFamily="34" charset="0"/>
              <a:buChar char="•"/>
              <a:tabLst>
                <a:tab pos="469900" algn="l"/>
                <a:tab pos="470534" algn="l"/>
                <a:tab pos="1087120" algn="l"/>
                <a:tab pos="2265680" algn="l"/>
                <a:tab pos="3505835" algn="l"/>
                <a:tab pos="4108450" algn="l"/>
                <a:tab pos="5363845" algn="l"/>
                <a:tab pos="7007225" algn="l"/>
                <a:tab pos="7531734" algn="l"/>
              </a:tabLst>
            </a:pPr>
            <a:r>
              <a:rPr lang="en-US" sz="2400" spc="-5" dirty="0">
                <a:latin typeface="Sitka Text" panose="02000505000000020004" pitchFamily="2" charset="0"/>
                <a:cs typeface="Arial"/>
              </a:rPr>
              <a:t>The	p</a:t>
            </a:r>
            <a:r>
              <a:rPr lang="en-US" sz="2400" spc="5" dirty="0">
                <a:latin typeface="Sitka Text" panose="02000505000000020004" pitchFamily="2" charset="0"/>
                <a:cs typeface="Arial"/>
              </a:rPr>
              <a:t>r</a:t>
            </a:r>
            <a:r>
              <a:rPr lang="en-US" sz="2400" spc="-5" dirty="0">
                <a:latin typeface="Sitka Text" panose="02000505000000020004" pitchFamily="2" charset="0"/>
                <a:cs typeface="Arial"/>
              </a:rPr>
              <a:t>ogr</a:t>
            </a:r>
            <a:r>
              <a:rPr lang="en-US" sz="2400" spc="5" dirty="0">
                <a:latin typeface="Sitka Text" panose="02000505000000020004" pitchFamily="2" charset="0"/>
                <a:cs typeface="Arial"/>
              </a:rPr>
              <a:t>a</a:t>
            </a:r>
            <a:r>
              <a:rPr lang="en-US" sz="2400" spc="-5" dirty="0">
                <a:latin typeface="Sitka Text" panose="02000505000000020004" pitchFamily="2" charset="0"/>
                <a:cs typeface="Arial"/>
              </a:rPr>
              <a:t>m c</a:t>
            </a:r>
            <a:r>
              <a:rPr lang="en-US" sz="2400" spc="10" dirty="0">
                <a:latin typeface="Sitka Text" panose="02000505000000020004" pitchFamily="2" charset="0"/>
                <a:cs typeface="Arial"/>
              </a:rPr>
              <a:t>o</a:t>
            </a:r>
            <a:r>
              <a:rPr lang="en-US" sz="2400" spc="-5" dirty="0">
                <a:latin typeface="Sitka Text" panose="02000505000000020004" pitchFamily="2" charset="0"/>
                <a:cs typeface="Arial"/>
              </a:rPr>
              <a:t>mpiles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	</a:t>
            </a:r>
            <a:r>
              <a:rPr lang="en-US" sz="2400" spc="-5" dirty="0">
                <a:latin typeface="Sitka Text" panose="02000505000000020004" pitchFamily="2" charset="0"/>
                <a:cs typeface="Arial"/>
              </a:rPr>
              <a:t>and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	</a:t>
            </a:r>
            <a:r>
              <a:rPr lang="en-US" sz="2400" spc="5" dirty="0">
                <a:latin typeface="Sitka Text" panose="02000505000000020004" pitchFamily="2" charset="0"/>
                <a:cs typeface="Arial"/>
              </a:rPr>
              <a:t>e</a:t>
            </a:r>
            <a:r>
              <a:rPr lang="en-US" sz="2400" spc="-5" dirty="0">
                <a:latin typeface="Sitka Text" panose="02000505000000020004" pitchFamily="2" charset="0"/>
                <a:cs typeface="Arial"/>
              </a:rPr>
              <a:t>xecutes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	</a:t>
            </a:r>
            <a:r>
              <a:rPr lang="en-US" sz="2400" spc="-5" dirty="0">
                <a:latin typeface="Sitka Text" panose="02000505000000020004" pitchFamily="2" charset="0"/>
                <a:cs typeface="Arial"/>
              </a:rPr>
              <a:t>s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u</a:t>
            </a:r>
            <a:r>
              <a:rPr lang="en-US" sz="2400" spc="-5" dirty="0">
                <a:latin typeface="Sitka Text" panose="02000505000000020004" pitchFamily="2" charset="0"/>
                <a:cs typeface="Arial"/>
              </a:rPr>
              <a:t>c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c</a:t>
            </a:r>
            <a:r>
              <a:rPr lang="en-US" sz="2400" spc="-5" dirty="0">
                <a:latin typeface="Sitka Text" panose="02000505000000020004" pitchFamily="2" charset="0"/>
                <a:cs typeface="Arial"/>
              </a:rPr>
              <a:t>e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s</a:t>
            </a:r>
            <a:r>
              <a:rPr lang="en-US" sz="2400" spc="-5" dirty="0">
                <a:latin typeface="Sitka Text" panose="02000505000000020004" pitchFamily="2" charset="0"/>
                <a:cs typeface="Arial"/>
              </a:rPr>
              <a:t>sfully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	</a:t>
            </a:r>
            <a:r>
              <a:rPr lang="en-US" sz="2400" spc="-5" dirty="0">
                <a:latin typeface="Sitka Text" panose="02000505000000020004" pitchFamily="2" charset="0"/>
                <a:cs typeface="Arial"/>
              </a:rPr>
              <a:t>but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	</a:t>
            </a:r>
            <a:r>
              <a:rPr lang="en-US" sz="2400" spc="-5" dirty="0">
                <a:latin typeface="Sitka Text" panose="02000505000000020004" pitchFamily="2" charset="0"/>
                <a:cs typeface="Arial"/>
              </a:rPr>
              <a:t>pr</a:t>
            </a:r>
            <a:r>
              <a:rPr lang="en-US" sz="2400" spc="10" dirty="0">
                <a:latin typeface="Sitka Text" panose="02000505000000020004" pitchFamily="2" charset="0"/>
                <a:cs typeface="Arial"/>
              </a:rPr>
              <a:t>i</a:t>
            </a:r>
            <a:r>
              <a:rPr lang="en-US" sz="2400" spc="-5" dirty="0">
                <a:latin typeface="Sitka Text" panose="02000505000000020004" pitchFamily="2" charset="0"/>
                <a:cs typeface="Arial"/>
              </a:rPr>
              <a:t>nts nothing.</a:t>
            </a:r>
            <a:endParaRPr lang="en-US" sz="2400" dirty="0">
              <a:latin typeface="Sitka Text" panose="02000505000000020004" pitchFamily="2" charset="0"/>
              <a:cs typeface="Arial"/>
            </a:endParaRPr>
          </a:p>
          <a:p>
            <a:pPr marL="354966" indent="-342900">
              <a:lnSpc>
                <a:spcPct val="100000"/>
              </a:lnSpc>
              <a:spcBef>
                <a:spcPts val="530"/>
              </a:spcBef>
              <a:buFont typeface="Arial" panose="020B0604020202020204" pitchFamily="34" charset="0"/>
              <a:buChar char="•"/>
              <a:tabLst>
                <a:tab pos="469900" algn="l"/>
                <a:tab pos="470534" algn="l"/>
              </a:tabLst>
            </a:pPr>
            <a:r>
              <a:rPr lang="en-US" sz="2400" spc="-5" dirty="0">
                <a:latin typeface="Sitka Text" panose="02000505000000020004" pitchFamily="2" charset="0"/>
                <a:cs typeface="Arial"/>
              </a:rPr>
              <a:t>It will print</a:t>
            </a:r>
            <a:r>
              <a:rPr lang="en-US" sz="2400" spc="15" dirty="0">
                <a:latin typeface="Sitka Text" panose="02000505000000020004" pitchFamily="2" charset="0"/>
                <a:cs typeface="Arial"/>
              </a:rPr>
              <a:t> </a:t>
            </a:r>
            <a:r>
              <a:rPr lang="en-US" sz="2400" spc="-10" dirty="0">
                <a:latin typeface="Sitka Text" panose="02000505000000020004" pitchFamily="2" charset="0"/>
                <a:cs typeface="Arial"/>
              </a:rPr>
              <a:t>“Welcome”</a:t>
            </a:r>
            <a:endParaRPr lang="en-US" sz="2400" dirty="0">
              <a:latin typeface="Sitka Text" panose="02000505000000020004" pitchFamily="2" charset="0"/>
              <a:cs typeface="Arial"/>
            </a:endParaRPr>
          </a:p>
        </p:txBody>
      </p:sp>
      <p:pic>
        <p:nvPicPr>
          <p:cNvPr id="1028" name="Picture 4" descr="to Try it Now! | Emoticon, Tri, Novelty sign">
            <a:extLst>
              <a:ext uri="{FF2B5EF4-FFF2-40B4-BE49-F238E27FC236}">
                <a16:creationId xmlns:a16="http://schemas.microsoft.com/office/drawing/2014/main" id="{E839CD26-31F1-4DF0-AAD8-239823B10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1890786"/>
            <a:ext cx="247650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480776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687" name="Image" r:id="rId5" imgW="6412680" imgH="1942560" progId="Photoshop.Image.12">
                    <p:embed/>
                  </p:oleObj>
                </mc:Choice>
                <mc:Fallback>
                  <p:oleObj name="Image" r:id="rId5" imgW="6412680" imgH="1942560" progId="Photoshop.Image.12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77956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5007977" y="876993"/>
            <a:ext cx="718402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665763" y="329819"/>
            <a:ext cx="434221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spc="-5" dirty="0">
                <a:latin typeface="Sitka Heading Semibold" pitchFamily="2" charset="0"/>
              </a:rPr>
              <a:t>JVM Architecture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DB0BBCF-D653-4D3F-9560-9D66F6E8A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920" y="301683"/>
            <a:ext cx="6789597" cy="596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AB703CF-E8E1-4D48-B617-1CCF1BEA52CA}"/>
              </a:ext>
            </a:extLst>
          </p:cNvPr>
          <p:cNvSpPr txBox="1"/>
          <p:nvPr/>
        </p:nvSpPr>
        <p:spPr>
          <a:xfrm>
            <a:off x="665763" y="1900457"/>
            <a:ext cx="4834705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sz="2400" b="0" i="0" dirty="0">
                <a:solidFill>
                  <a:srgbClr val="292929"/>
                </a:solidFill>
                <a:effectLst/>
                <a:latin typeface="Sitka Text" panose="02000505000000020004" pitchFamily="2" charset="0"/>
              </a:rPr>
              <a:t>There are mainly three sub systems in the JVM as shown in the above diagram,</a:t>
            </a:r>
          </a:p>
          <a:p>
            <a:pPr algn="l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b="0" i="0" dirty="0" err="1">
                <a:solidFill>
                  <a:srgbClr val="292929"/>
                </a:solidFill>
                <a:effectLst/>
                <a:latin typeface="Sitka Text" panose="02000505000000020004" pitchFamily="2" charset="0"/>
              </a:rPr>
              <a:t>ClassLoader</a:t>
            </a:r>
            <a:endParaRPr lang="en-US" sz="2400" b="0" i="0" dirty="0">
              <a:solidFill>
                <a:srgbClr val="292929"/>
              </a:solidFill>
              <a:effectLst/>
              <a:latin typeface="Sitka Text" panose="02000505000000020004" pitchFamily="2" charset="0"/>
            </a:endParaRPr>
          </a:p>
          <a:p>
            <a:pPr algn="l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b="0" i="0" dirty="0">
                <a:solidFill>
                  <a:srgbClr val="292929"/>
                </a:solidFill>
                <a:effectLst/>
                <a:latin typeface="Sitka Text" panose="02000505000000020004" pitchFamily="2" charset="0"/>
              </a:rPr>
              <a:t>Runtime Memory/Data Areas</a:t>
            </a:r>
          </a:p>
          <a:p>
            <a:pPr algn="l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b="0" i="0" dirty="0">
                <a:solidFill>
                  <a:srgbClr val="292929"/>
                </a:solidFill>
                <a:effectLst/>
                <a:latin typeface="Sitka Text" panose="02000505000000020004" pitchFamily="2" charset="0"/>
              </a:rPr>
              <a:t>Execution Engine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480776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11" name="Image" r:id="rId5" imgW="6412680" imgH="1942560" progId="Photoshop.Image.12">
                    <p:embed/>
                  </p:oleObj>
                </mc:Choice>
                <mc:Fallback>
                  <p:oleObj name="Image" r:id="rId5" imgW="6412680" imgH="1942560" progId="Photoshop.Image.12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4170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5791200" y="876992"/>
            <a:ext cx="6400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720433" y="258931"/>
            <a:ext cx="70647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tka Heading Semibold" pitchFamily="2" charset="0"/>
              </a:rPr>
              <a:t>DESIGN FEATURES OF JAVA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45719461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7" name="Image" r:id="rId4" imgW="6412680" imgH="1942560" progId="Photoshop.Image.12">
                    <p:embed/>
                  </p:oleObj>
                </mc:Choice>
                <mc:Fallback>
                  <p:oleObj name="Image" r:id="rId4" imgW="6412680" imgH="1942560" progId="Photoshop.Image.12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  <p:pic>
        <p:nvPicPr>
          <p:cNvPr id="70658" name="Picture 2" descr="https://techvidvan.com/tutorials/wp-content/uploads/sites/2/2020/06/Features-of-Java-tv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64"/>
          <a:stretch/>
        </p:blipFill>
        <p:spPr bwMode="auto">
          <a:xfrm>
            <a:off x="1076571" y="1470546"/>
            <a:ext cx="10038857" cy="405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212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5007977" y="876993"/>
            <a:ext cx="718402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778456" y="329819"/>
            <a:ext cx="411683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spc="-5" dirty="0">
                <a:latin typeface="Sitka Heading Semibold" pitchFamily="2" charset="0"/>
              </a:rPr>
              <a:t>JVM </a:t>
            </a:r>
            <a:r>
              <a:rPr lang="en-US" sz="4400" spc="-5" dirty="0" err="1">
                <a:latin typeface="Sitka Heading Semibold" pitchFamily="2" charset="0"/>
              </a:rPr>
              <a:t>Classloader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D2F0460-B421-4D6D-9AC4-A0F21B0EAE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66" b="70166"/>
          <a:stretch/>
        </p:blipFill>
        <p:spPr bwMode="auto">
          <a:xfrm>
            <a:off x="6893579" y="110618"/>
            <a:ext cx="4965486" cy="178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AB703CF-E8E1-4D48-B617-1CCF1BEA52CA}"/>
              </a:ext>
            </a:extLst>
          </p:cNvPr>
          <p:cNvSpPr txBox="1"/>
          <p:nvPr/>
        </p:nvSpPr>
        <p:spPr>
          <a:xfrm>
            <a:off x="778456" y="2010168"/>
            <a:ext cx="9995561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en-US" sz="2400" b="1" dirty="0">
                <a:solidFill>
                  <a:srgbClr val="000000"/>
                </a:solidFill>
                <a:effectLst/>
                <a:latin typeface="Sitka Text" panose="02000505000000020004" pitchFamily="2" charset="0"/>
              </a:rPr>
              <a:t>Bootstrap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Sitka Text" panose="02000505000000020004" pitchFamily="2" charset="0"/>
              </a:rPr>
              <a:t>ClassLoader</a:t>
            </a:r>
            <a:r>
              <a:rPr lang="en-US" sz="2400" b="0" dirty="0">
                <a:solidFill>
                  <a:srgbClr val="000000"/>
                </a:solidFill>
                <a:effectLst/>
                <a:latin typeface="Sitka Text" panose="02000505000000020004" pitchFamily="2" charset="0"/>
              </a:rPr>
              <a:t>: It loads the rt.jar file which contains all class files of Java Standard Edition.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en-US" sz="2400" b="1" dirty="0">
                <a:solidFill>
                  <a:srgbClr val="000000"/>
                </a:solidFill>
                <a:effectLst/>
                <a:latin typeface="Sitka Text" panose="02000505000000020004" pitchFamily="2" charset="0"/>
              </a:rPr>
              <a:t>Extension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Sitka Text" panose="02000505000000020004" pitchFamily="2" charset="0"/>
              </a:rPr>
              <a:t>ClassLoader</a:t>
            </a:r>
            <a:r>
              <a:rPr lang="en-US" sz="2400" b="0" dirty="0">
                <a:solidFill>
                  <a:srgbClr val="000000"/>
                </a:solidFill>
                <a:effectLst/>
                <a:latin typeface="Sitka Text" panose="02000505000000020004" pitchFamily="2" charset="0"/>
              </a:rPr>
              <a:t>: It loads the jar files located inside </a:t>
            </a:r>
            <a:r>
              <a:rPr lang="en-US" sz="2400" b="0" i="1" dirty="0">
                <a:solidFill>
                  <a:srgbClr val="000000"/>
                </a:solidFill>
                <a:effectLst/>
                <a:latin typeface="Sitka Text" panose="02000505000000020004" pitchFamily="2" charset="0"/>
              </a:rPr>
              <a:t>$JAVA_HOME/</a:t>
            </a:r>
            <a:r>
              <a:rPr lang="en-US" sz="2400" b="0" i="1" dirty="0" err="1">
                <a:solidFill>
                  <a:srgbClr val="000000"/>
                </a:solidFill>
                <a:effectLst/>
                <a:latin typeface="Sitka Text" panose="02000505000000020004" pitchFamily="2" charset="0"/>
              </a:rPr>
              <a:t>jre</a:t>
            </a:r>
            <a:r>
              <a:rPr lang="en-US" sz="2400" b="0" i="1" dirty="0">
                <a:solidFill>
                  <a:srgbClr val="000000"/>
                </a:solidFill>
                <a:effectLst/>
                <a:latin typeface="Sitka Text" panose="02000505000000020004" pitchFamily="2" charset="0"/>
              </a:rPr>
              <a:t>/lib/</a:t>
            </a:r>
            <a:r>
              <a:rPr lang="en-US" sz="2400" b="0" i="1" dirty="0" err="1">
                <a:solidFill>
                  <a:srgbClr val="000000"/>
                </a:solidFill>
                <a:effectLst/>
                <a:latin typeface="Sitka Text" panose="02000505000000020004" pitchFamily="2" charset="0"/>
              </a:rPr>
              <a:t>ext</a:t>
            </a:r>
            <a:r>
              <a:rPr lang="en-US" sz="2400" b="0" i="1" dirty="0">
                <a:solidFill>
                  <a:srgbClr val="000000"/>
                </a:solidFill>
                <a:effectLst/>
                <a:latin typeface="Sitka Text" panose="02000505000000020004" pitchFamily="2" charset="0"/>
              </a:rPr>
              <a:t> </a:t>
            </a:r>
            <a:r>
              <a:rPr lang="en-US" sz="2400" b="0" dirty="0">
                <a:solidFill>
                  <a:srgbClr val="000000"/>
                </a:solidFill>
                <a:effectLst/>
                <a:latin typeface="Sitka Text" panose="02000505000000020004" pitchFamily="2" charset="0"/>
              </a:rPr>
              <a:t>directory.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en-US" sz="2400" b="1" dirty="0">
                <a:solidFill>
                  <a:srgbClr val="000000"/>
                </a:solidFill>
                <a:effectLst/>
                <a:latin typeface="Sitka Text" panose="02000505000000020004" pitchFamily="2" charset="0"/>
              </a:rPr>
              <a:t>System/Application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Sitka Text" panose="02000505000000020004" pitchFamily="2" charset="0"/>
              </a:rPr>
              <a:t>ClassLoader</a:t>
            </a:r>
            <a:r>
              <a:rPr lang="en-US" sz="2400" b="0" dirty="0">
                <a:solidFill>
                  <a:srgbClr val="000000"/>
                </a:solidFill>
                <a:effectLst/>
                <a:latin typeface="Sitka Text" panose="02000505000000020004" pitchFamily="2" charset="0"/>
              </a:rPr>
              <a:t>: It loads the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Sitka Text" panose="02000505000000020004" pitchFamily="2" charset="0"/>
              </a:rPr>
              <a:t>classfiles</a:t>
            </a:r>
            <a:r>
              <a:rPr lang="en-US" sz="2400" b="0" dirty="0">
                <a:solidFill>
                  <a:srgbClr val="000000"/>
                </a:solidFill>
                <a:effectLst/>
                <a:latin typeface="Sitka Text" panose="02000505000000020004" pitchFamily="2" charset="0"/>
              </a:rPr>
              <a:t> from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Sitka Text" panose="02000505000000020004" pitchFamily="2" charset="0"/>
              </a:rPr>
              <a:t>classpath</a:t>
            </a:r>
            <a:r>
              <a:rPr lang="en-US" sz="2400" b="0" dirty="0">
                <a:solidFill>
                  <a:srgbClr val="000000"/>
                </a:solidFill>
                <a:effectLst/>
                <a:latin typeface="Sitka Text" panose="02000505000000020004" pitchFamily="2" charset="0"/>
              </a:rPr>
              <a:t>. 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en-US" sz="2400" b="0" dirty="0">
                <a:solidFill>
                  <a:srgbClr val="000000"/>
                </a:solidFill>
                <a:effectLst/>
                <a:latin typeface="Sitka Text" panose="02000505000000020004" pitchFamily="2" charset="0"/>
              </a:rPr>
              <a:t>You can change the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Sitka Text" panose="02000505000000020004" pitchFamily="2" charset="0"/>
              </a:rPr>
              <a:t>classpath</a:t>
            </a:r>
            <a:r>
              <a:rPr lang="en-US" sz="2400" b="0" dirty="0">
                <a:solidFill>
                  <a:srgbClr val="000000"/>
                </a:solidFill>
                <a:effectLst/>
                <a:latin typeface="Sitka Text" panose="02000505000000020004" pitchFamily="2" charset="0"/>
              </a:rPr>
              <a:t> using "-cp" or "-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Sitka Text" panose="02000505000000020004" pitchFamily="2" charset="0"/>
              </a:rPr>
              <a:t>classpath</a:t>
            </a:r>
            <a:r>
              <a:rPr lang="en-US" sz="2400" b="0" dirty="0">
                <a:solidFill>
                  <a:srgbClr val="000000"/>
                </a:solidFill>
                <a:effectLst/>
                <a:latin typeface="Sitka Text" panose="02000505000000020004" pitchFamily="2" charset="0"/>
              </a:rPr>
              <a:t>" switch.</a:t>
            </a:r>
            <a:endParaRPr lang="en-US" sz="2400" b="0" dirty="0">
              <a:solidFill>
                <a:srgbClr val="610B4B"/>
              </a:solidFill>
              <a:effectLst/>
              <a:latin typeface="Sitka Text" panose="02000505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52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5007977" y="876993"/>
            <a:ext cx="718402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778456" y="329819"/>
            <a:ext cx="411683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spc="-5" dirty="0">
                <a:latin typeface="Sitka Heading Semibold" pitchFamily="2" charset="0"/>
              </a:rPr>
              <a:t>JVM </a:t>
            </a:r>
            <a:r>
              <a:rPr lang="en-US" sz="4400" spc="-5" dirty="0" err="1">
                <a:latin typeface="Sitka Heading Semibold" pitchFamily="2" charset="0"/>
              </a:rPr>
              <a:t>Classloader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D2F0460-B421-4D6D-9AC4-A0F21B0EAE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66" b="70166"/>
          <a:stretch/>
        </p:blipFill>
        <p:spPr bwMode="auto">
          <a:xfrm>
            <a:off x="6893579" y="110618"/>
            <a:ext cx="4965486" cy="178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AB703CF-E8E1-4D48-B617-1CCF1BEA52CA}"/>
              </a:ext>
            </a:extLst>
          </p:cNvPr>
          <p:cNvSpPr txBox="1"/>
          <p:nvPr/>
        </p:nvSpPr>
        <p:spPr>
          <a:xfrm>
            <a:off x="896654" y="1518670"/>
            <a:ext cx="999556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400" i="0" dirty="0">
                <a:solidFill>
                  <a:srgbClr val="292929"/>
                </a:solidFill>
                <a:effectLst/>
                <a:latin typeface="Sitka Text" panose="02000505000000020004" pitchFamily="2" charset="0"/>
              </a:rPr>
              <a:t>The four main principles in JVM, Class Loader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i="1" dirty="0">
                <a:solidFill>
                  <a:srgbClr val="292929"/>
                </a:solidFill>
                <a:effectLst/>
                <a:latin typeface="Sitka Text" panose="02000505000000020004" pitchFamily="2" charset="0"/>
              </a:rPr>
              <a:t>Visibility Principle:</a:t>
            </a:r>
            <a:r>
              <a:rPr lang="en-US" sz="2400" i="0" dirty="0">
                <a:solidFill>
                  <a:srgbClr val="292929"/>
                </a:solidFill>
                <a:effectLst/>
                <a:latin typeface="Sitka Text" panose="02000505000000020004" pitchFamily="2" charset="0"/>
              </a:rPr>
              <a:t> </a:t>
            </a:r>
            <a:r>
              <a:rPr lang="en-US" sz="2400" b="0" i="0" dirty="0" err="1">
                <a:solidFill>
                  <a:srgbClr val="292929"/>
                </a:solidFill>
                <a:effectLst/>
                <a:latin typeface="Sitka Text" panose="02000505000000020004" pitchFamily="2" charset="0"/>
              </a:rPr>
              <a:t>ClassLoader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Sitka Text" panose="02000505000000020004" pitchFamily="2" charset="0"/>
              </a:rPr>
              <a:t> of a child can see the class loaded by Parent but not vice versa.</a:t>
            </a:r>
            <a:r>
              <a:rPr lang="en-US" sz="2400" i="0" dirty="0">
                <a:solidFill>
                  <a:srgbClr val="292929"/>
                </a:solidFill>
                <a:effectLst/>
                <a:latin typeface="Sitka Text" panose="02000505000000020004" pitchFamily="2" charset="0"/>
              </a:rPr>
              <a:t> </a:t>
            </a:r>
            <a:endParaRPr lang="en-US" sz="2400" dirty="0">
              <a:solidFill>
                <a:srgbClr val="292929"/>
              </a:solidFill>
              <a:latin typeface="Sitka Text" panose="02000505000000020004" pitchFamily="2" charset="0"/>
            </a:endParaRP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i="1" dirty="0">
                <a:solidFill>
                  <a:srgbClr val="292929"/>
                </a:solidFill>
                <a:effectLst/>
                <a:latin typeface="Sitka Text" panose="02000505000000020004" pitchFamily="2" charset="0"/>
              </a:rPr>
              <a:t>Uniqueness Principle</a:t>
            </a:r>
            <a:r>
              <a:rPr lang="en-US" sz="2400" i="0" dirty="0">
                <a:solidFill>
                  <a:srgbClr val="292929"/>
                </a:solidFill>
                <a:effectLst/>
                <a:latin typeface="Sitka Text" panose="02000505000000020004" pitchFamily="2" charset="0"/>
              </a:rPr>
              <a:t>: A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Sitka Text" panose="02000505000000020004" pitchFamily="2" charset="0"/>
              </a:rPr>
              <a:t> class loaded by the parent </a:t>
            </a:r>
            <a:r>
              <a:rPr lang="en-US" sz="2400" b="0" i="0" dirty="0" err="1">
                <a:solidFill>
                  <a:srgbClr val="292929"/>
                </a:solidFill>
                <a:effectLst/>
                <a:latin typeface="Sitka Text" panose="02000505000000020004" pitchFamily="2" charset="0"/>
              </a:rPr>
              <a:t>ClassLoader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Sitka Text" panose="02000505000000020004" pitchFamily="2" charset="0"/>
              </a:rPr>
              <a:t> shouldn’t be loaded by the child again.</a:t>
            </a:r>
            <a:endParaRPr lang="en-US" sz="2400" i="0" dirty="0">
              <a:solidFill>
                <a:srgbClr val="292929"/>
              </a:solidFill>
              <a:effectLst/>
              <a:latin typeface="Sitka Text" panose="02000505000000020004" pitchFamily="2" charset="0"/>
            </a:endParaRP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i="1" dirty="0">
                <a:solidFill>
                  <a:srgbClr val="292929"/>
                </a:solidFill>
                <a:effectLst/>
                <a:latin typeface="Sitka Text" panose="02000505000000020004" pitchFamily="2" charset="0"/>
              </a:rPr>
              <a:t>Delegation Hierarchy Principle: 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Sitka Text" panose="02000505000000020004" pitchFamily="2" charset="0"/>
              </a:rPr>
              <a:t> JVM follows a hierarchy of delegation to choose the class loader for each class loading request. </a:t>
            </a:r>
            <a:endParaRPr lang="en-US" sz="2400" dirty="0">
              <a:solidFill>
                <a:srgbClr val="292929"/>
              </a:solidFill>
              <a:latin typeface="Sitka Text" panose="02000505000000020004" pitchFamily="2" charset="0"/>
            </a:endParaRP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i="1" dirty="0">
                <a:solidFill>
                  <a:srgbClr val="292929"/>
                </a:solidFill>
                <a:effectLst/>
                <a:latin typeface="Sitka Text" panose="02000505000000020004" pitchFamily="2" charset="0"/>
              </a:rPr>
              <a:t>No Unloading Principle</a:t>
            </a:r>
            <a:r>
              <a:rPr lang="en-US" sz="2400" i="0" dirty="0">
                <a:solidFill>
                  <a:srgbClr val="292929"/>
                </a:solidFill>
                <a:effectLst/>
                <a:latin typeface="Sitka Text" panose="02000505000000020004" pitchFamily="2" charset="0"/>
              </a:rPr>
              <a:t>: 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Sitka Text" panose="02000505000000020004" pitchFamily="2" charset="0"/>
              </a:rPr>
              <a:t>class cannot be unloaded by the </a:t>
            </a:r>
            <a:r>
              <a:rPr lang="en-US" sz="2400" b="0" i="0" dirty="0" err="1">
                <a:solidFill>
                  <a:srgbClr val="292929"/>
                </a:solidFill>
                <a:effectLst/>
                <a:latin typeface="Sitka Text" panose="02000505000000020004" pitchFamily="2" charset="0"/>
              </a:rPr>
              <a:t>Classloader</a:t>
            </a:r>
            <a:endParaRPr lang="en-US" sz="2400" dirty="0">
              <a:solidFill>
                <a:srgbClr val="610B4B"/>
              </a:solidFill>
              <a:effectLst/>
              <a:latin typeface="Sitka Text" panose="02000505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034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5007977" y="876993"/>
            <a:ext cx="718402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778456" y="329819"/>
            <a:ext cx="411683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spc="-5" dirty="0">
                <a:latin typeface="Sitka Heading Semibold" pitchFamily="2" charset="0"/>
              </a:rPr>
              <a:t>JVM </a:t>
            </a:r>
            <a:r>
              <a:rPr lang="en-US" sz="4400" spc="-5" dirty="0" err="1">
                <a:latin typeface="Sitka Heading Semibold" pitchFamily="2" charset="0"/>
              </a:rPr>
              <a:t>Classloader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6D2F0460-B421-4D6D-9AC4-A0F21B0EAE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66" b="70166"/>
          <a:stretch/>
        </p:blipFill>
        <p:spPr bwMode="auto">
          <a:xfrm>
            <a:off x="6893579" y="110618"/>
            <a:ext cx="4965486" cy="178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AB703CF-E8E1-4D48-B617-1CCF1BEA52CA}"/>
              </a:ext>
            </a:extLst>
          </p:cNvPr>
          <p:cNvSpPr txBox="1"/>
          <p:nvPr/>
        </p:nvSpPr>
        <p:spPr>
          <a:xfrm>
            <a:off x="952998" y="1653485"/>
            <a:ext cx="9995561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en-US" sz="2400" b="1" i="0" dirty="0">
                <a:solidFill>
                  <a:srgbClr val="292929"/>
                </a:solidFill>
                <a:effectLst/>
                <a:latin typeface="Sitka Text" panose="02000505000000020004" pitchFamily="2" charset="0"/>
              </a:rPr>
              <a:t>Linking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en-US" sz="2400" b="0" i="1" dirty="0">
                <a:solidFill>
                  <a:srgbClr val="292929"/>
                </a:solidFill>
                <a:effectLst/>
                <a:latin typeface="Sitka Text" panose="02000505000000020004" pitchFamily="2" charset="0"/>
              </a:rPr>
              <a:t>1. Verification: 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Sitka Text" panose="02000505000000020004" pitchFamily="2" charset="0"/>
              </a:rPr>
              <a:t>Whether it is coming from a valid compiler or not and code has a correct structure and format.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en-US" sz="2400" b="0" i="1" dirty="0">
                <a:solidFill>
                  <a:srgbClr val="292929"/>
                </a:solidFill>
                <a:effectLst/>
                <a:latin typeface="Sitka Text" panose="02000505000000020004" pitchFamily="2" charset="0"/>
              </a:rPr>
              <a:t>2. Preparation: 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Sitka Text" panose="02000505000000020004" pitchFamily="2" charset="0"/>
              </a:rPr>
              <a:t>Static variables memory will be allocated and assigned with default values based on the data types.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en-US" sz="2400" b="0" i="1" dirty="0">
                <a:solidFill>
                  <a:srgbClr val="292929"/>
                </a:solidFill>
                <a:effectLst/>
                <a:latin typeface="Sitka Text" panose="02000505000000020004" pitchFamily="2" charset="0"/>
              </a:rPr>
              <a:t>3. Resolution: 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Sitka Text" panose="02000505000000020004" pitchFamily="2" charset="0"/>
              </a:rPr>
              <a:t>JVM will assign memory location for those objects by replacing their symbolic links with direct links.</a:t>
            </a:r>
            <a:endParaRPr lang="en-US" sz="2400" dirty="0">
              <a:solidFill>
                <a:srgbClr val="610B4B"/>
              </a:solidFill>
              <a:effectLst/>
              <a:latin typeface="Sitka Text" panose="02000505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6330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5357231" y="876993"/>
            <a:ext cx="683476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502055" y="237516"/>
            <a:ext cx="485517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spc="-5" dirty="0">
                <a:latin typeface="Sitka Heading Semibold" pitchFamily="2" charset="0"/>
              </a:rPr>
              <a:t>JVM Memory Areas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B703CF-E8E1-4D48-B617-1CCF1BEA52CA}"/>
              </a:ext>
            </a:extLst>
          </p:cNvPr>
          <p:cNvSpPr txBox="1"/>
          <p:nvPr/>
        </p:nvSpPr>
        <p:spPr>
          <a:xfrm>
            <a:off x="778456" y="1543669"/>
            <a:ext cx="10313614" cy="4201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  <a:spcAft>
                <a:spcPts val="600"/>
              </a:spcAft>
            </a:pPr>
            <a:r>
              <a:rPr lang="en-US" sz="2400" b="1" i="0" dirty="0">
                <a:effectLst/>
                <a:latin typeface="Sitka Text" panose="02000505000000020004" pitchFamily="2" charset="0"/>
              </a:rPr>
              <a:t>Class(Method) Area</a:t>
            </a:r>
          </a:p>
          <a:p>
            <a:pPr algn="just">
              <a:spcBef>
                <a:spcPts val="1200"/>
              </a:spcBef>
              <a:spcAft>
                <a:spcPts val="600"/>
              </a:spcAft>
            </a:pPr>
            <a:r>
              <a:rPr lang="en-US" sz="2400" b="0" i="0" dirty="0">
                <a:effectLst/>
                <a:latin typeface="Sitka Text" panose="02000505000000020004" pitchFamily="2" charset="0"/>
              </a:rPr>
              <a:t>Class(Method) Area stores per-class structures such as the runtime constant pool, field and method data, the code for methods.</a:t>
            </a:r>
          </a:p>
          <a:p>
            <a:pPr algn="just">
              <a:spcBef>
                <a:spcPts val="1200"/>
              </a:spcBef>
              <a:spcAft>
                <a:spcPts val="600"/>
              </a:spcAft>
            </a:pPr>
            <a:r>
              <a:rPr lang="en-US" sz="2400" b="1" i="0" dirty="0">
                <a:effectLst/>
                <a:latin typeface="Sitka Text" panose="02000505000000020004" pitchFamily="2" charset="0"/>
              </a:rPr>
              <a:t>Heap</a:t>
            </a:r>
          </a:p>
          <a:p>
            <a:pPr algn="just">
              <a:spcBef>
                <a:spcPts val="1200"/>
              </a:spcBef>
              <a:spcAft>
                <a:spcPts val="600"/>
              </a:spcAft>
            </a:pPr>
            <a:r>
              <a:rPr lang="en-US" sz="2400" b="0" i="0" dirty="0">
                <a:effectLst/>
                <a:latin typeface="Sitka Text" panose="02000505000000020004" pitchFamily="2" charset="0"/>
              </a:rPr>
              <a:t>It is the runtime data area in which objects are allocated.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400" b="1" dirty="0">
                <a:effectLst/>
                <a:latin typeface="Sitka Text" panose="02000505000000020004" pitchFamily="2" charset="0"/>
              </a:rPr>
              <a:t>Stack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400" b="0" i="0" dirty="0">
                <a:effectLst/>
                <a:latin typeface="Sitka Text" panose="02000505000000020004" pitchFamily="2" charset="0"/>
              </a:rPr>
              <a:t>Java Stack stores frames. It holds local variables and partial results and plays a part in method invocation and return.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B668A6D-B56C-4FD2-8D49-D97E06623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263" y="144944"/>
            <a:ext cx="601027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3142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5357231" y="876993"/>
            <a:ext cx="683476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502055" y="237516"/>
            <a:ext cx="485517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spc="-5" dirty="0">
                <a:latin typeface="Sitka Heading Semibold" pitchFamily="2" charset="0"/>
              </a:rPr>
              <a:t>JVM Memory Areas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B703CF-E8E1-4D48-B617-1CCF1BEA52CA}"/>
              </a:ext>
            </a:extLst>
          </p:cNvPr>
          <p:cNvSpPr txBox="1"/>
          <p:nvPr/>
        </p:nvSpPr>
        <p:spPr>
          <a:xfrm>
            <a:off x="700655" y="1554745"/>
            <a:ext cx="10313614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  <a:spcAft>
                <a:spcPts val="600"/>
              </a:spcAft>
            </a:pPr>
            <a:r>
              <a:rPr lang="en-US" sz="2400" b="1" i="0" dirty="0">
                <a:effectLst/>
                <a:latin typeface="Sitka Text" panose="02000505000000020004" pitchFamily="2" charset="0"/>
              </a:rPr>
              <a:t>Program Counter Register</a:t>
            </a:r>
          </a:p>
          <a:p>
            <a:pPr algn="just">
              <a:spcBef>
                <a:spcPts val="1200"/>
              </a:spcBef>
              <a:spcAft>
                <a:spcPts val="600"/>
              </a:spcAft>
            </a:pPr>
            <a:r>
              <a:rPr lang="en-US" sz="2400" b="0" i="0" dirty="0">
                <a:effectLst/>
                <a:latin typeface="Sitka Text" panose="02000505000000020004" pitchFamily="2" charset="0"/>
              </a:rPr>
              <a:t>PC (program counter) register contains the address of the Java virtual machine instruction currently being executed.</a:t>
            </a:r>
          </a:p>
          <a:p>
            <a:pPr algn="just">
              <a:spcBef>
                <a:spcPts val="1200"/>
              </a:spcBef>
              <a:spcAft>
                <a:spcPts val="600"/>
              </a:spcAft>
            </a:pPr>
            <a:endParaRPr lang="en-US" sz="2400" dirty="0">
              <a:latin typeface="Sitka Text" panose="02000505000000020004" pitchFamily="2" charset="0"/>
            </a:endParaRPr>
          </a:p>
          <a:p>
            <a:pPr algn="just">
              <a:spcBef>
                <a:spcPts val="1200"/>
              </a:spcBef>
              <a:spcAft>
                <a:spcPts val="600"/>
              </a:spcAft>
            </a:pPr>
            <a:r>
              <a:rPr lang="en-US" sz="2400" b="1" i="0" dirty="0">
                <a:effectLst/>
                <a:latin typeface="Sitka Text" panose="02000505000000020004" pitchFamily="2" charset="0"/>
              </a:rPr>
              <a:t>Native Method Stack</a:t>
            </a:r>
          </a:p>
          <a:p>
            <a:pPr algn="just">
              <a:spcBef>
                <a:spcPts val="1200"/>
              </a:spcBef>
              <a:spcAft>
                <a:spcPts val="600"/>
              </a:spcAft>
            </a:pPr>
            <a:r>
              <a:rPr lang="en-US" sz="2400" b="0" i="0" dirty="0">
                <a:effectLst/>
                <a:latin typeface="Sitka Text" panose="02000505000000020004" pitchFamily="2" charset="0"/>
              </a:rPr>
              <a:t>It contains all the native methods used in the application.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A4980CA-30A0-4283-9863-2C424EB1C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263" y="144944"/>
            <a:ext cx="601027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79768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4325273" y="876993"/>
            <a:ext cx="786672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591879" y="289496"/>
            <a:ext cx="373339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spc="-5" dirty="0">
                <a:latin typeface="Sitka Heading Semibold" pitchFamily="2" charset="0"/>
              </a:rPr>
              <a:t>JVM Execution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B703CF-E8E1-4D48-B617-1CCF1BEA52CA}"/>
              </a:ext>
            </a:extLst>
          </p:cNvPr>
          <p:cNvSpPr txBox="1"/>
          <p:nvPr/>
        </p:nvSpPr>
        <p:spPr>
          <a:xfrm>
            <a:off x="700654" y="1382469"/>
            <a:ext cx="10576945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  <a:spcAft>
                <a:spcPts val="600"/>
              </a:spcAft>
            </a:pPr>
            <a:r>
              <a:rPr lang="en-US" sz="2400" b="1" i="0" dirty="0">
                <a:effectLst/>
                <a:latin typeface="Sitka Text" panose="02000505000000020004" pitchFamily="2" charset="0"/>
              </a:rPr>
              <a:t>Execution Engine:</a:t>
            </a:r>
          </a:p>
          <a:p>
            <a:pPr algn="just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i="1" dirty="0">
                <a:effectLst/>
                <a:latin typeface="Sitka Text" panose="02000505000000020004" pitchFamily="2" charset="0"/>
              </a:rPr>
              <a:t>Interpreter</a:t>
            </a:r>
            <a:r>
              <a:rPr lang="en-US" sz="2400" i="0" dirty="0">
                <a:effectLst/>
                <a:latin typeface="Sitka Text" panose="02000505000000020004" pitchFamily="2" charset="0"/>
              </a:rPr>
              <a:t>: Read bytecode stream then execute the instructions.</a:t>
            </a:r>
          </a:p>
          <a:p>
            <a:pPr algn="just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i="0" dirty="0">
                <a:effectLst/>
                <a:latin typeface="Sitka Text" panose="02000505000000020004" pitchFamily="2" charset="0"/>
              </a:rPr>
              <a:t> </a:t>
            </a:r>
            <a:r>
              <a:rPr lang="en-US" sz="2400" i="1" dirty="0">
                <a:effectLst/>
                <a:latin typeface="Sitka Text" panose="02000505000000020004" pitchFamily="2" charset="0"/>
              </a:rPr>
              <a:t>Just-In-Time(JIT) compiler</a:t>
            </a:r>
            <a:r>
              <a:rPr lang="en-US" sz="2400" i="0" dirty="0">
                <a:effectLst/>
                <a:latin typeface="Sitka Text" panose="02000505000000020004" pitchFamily="2" charset="0"/>
              </a:rPr>
              <a:t>: It is used to improve the performance.</a:t>
            </a:r>
            <a:r>
              <a:rPr lang="en-US" sz="2400" b="0" i="0" dirty="0">
                <a:effectLst/>
                <a:latin typeface="Sitka Text" panose="02000505000000020004" pitchFamily="2" charset="0"/>
              </a:rPr>
              <a:t> </a:t>
            </a:r>
          </a:p>
          <a:p>
            <a:pPr algn="just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i="1" dirty="0">
                <a:latin typeface="Sitka Text" panose="02000505000000020004" pitchFamily="2" charset="0"/>
              </a:rPr>
              <a:t>Garbage Collector</a:t>
            </a:r>
            <a:r>
              <a:rPr lang="en-US" sz="2400" dirty="0">
                <a:latin typeface="Sitka Text" panose="02000505000000020004" pitchFamily="2" charset="0"/>
              </a:rPr>
              <a:t>: Mark and Sweep Phases.</a:t>
            </a:r>
            <a:endParaRPr lang="en-US" sz="2400" b="0" i="0" dirty="0">
              <a:effectLst/>
              <a:latin typeface="Sitka Text" panose="02000505000000020004" pitchFamily="2" charset="0"/>
            </a:endParaRPr>
          </a:p>
          <a:p>
            <a:pPr algn="just">
              <a:spcBef>
                <a:spcPts val="1200"/>
              </a:spcBef>
              <a:spcAft>
                <a:spcPts val="600"/>
              </a:spcAft>
            </a:pPr>
            <a:endParaRPr lang="en-US" sz="2400" b="0" i="0" dirty="0">
              <a:effectLst/>
              <a:latin typeface="Sitka Text" panose="02000505000000020004" pitchFamily="2" charset="0"/>
            </a:endParaRPr>
          </a:p>
          <a:p>
            <a:pPr algn="just">
              <a:spcBef>
                <a:spcPts val="1200"/>
              </a:spcBef>
              <a:spcAft>
                <a:spcPts val="600"/>
              </a:spcAft>
            </a:pPr>
            <a:r>
              <a:rPr lang="en-US" sz="2400" b="1" i="0" dirty="0">
                <a:effectLst/>
                <a:latin typeface="Sitka Text" panose="02000505000000020004" pitchFamily="2" charset="0"/>
              </a:rPr>
              <a:t>Java Native Interface</a:t>
            </a:r>
          </a:p>
          <a:p>
            <a:pPr algn="just">
              <a:spcBef>
                <a:spcPts val="1200"/>
              </a:spcBef>
              <a:spcAft>
                <a:spcPts val="600"/>
              </a:spcAft>
            </a:pPr>
            <a:r>
              <a:rPr lang="en-US" sz="2400" b="0" i="0" dirty="0">
                <a:effectLst/>
                <a:latin typeface="Sitka Text" panose="02000505000000020004" pitchFamily="2" charset="0"/>
              </a:rPr>
              <a:t>Java Native Interface (JNI) is a framework which provides an interface to communicate with another application written in another language like C, C++, Assembly etc. 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C10EE33-4928-44C5-958D-E66807215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1821" y="0"/>
            <a:ext cx="381952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23322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6810001" y="876993"/>
            <a:ext cx="5381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347976" y="329819"/>
            <a:ext cx="646202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spc="-5" dirty="0">
                <a:latin typeface="Sitka Heading Semibold" pitchFamily="2" charset="0"/>
              </a:rPr>
              <a:t>Command line</a:t>
            </a:r>
            <a:r>
              <a:rPr lang="en-US" sz="4400" spc="30" dirty="0">
                <a:latin typeface="Sitka Heading Semibold" pitchFamily="2" charset="0"/>
              </a:rPr>
              <a:t> </a:t>
            </a:r>
            <a:r>
              <a:rPr lang="en-US" sz="4400" spc="-5" dirty="0">
                <a:latin typeface="Sitka Heading Semibold" pitchFamily="2" charset="0"/>
              </a:rPr>
              <a:t>arguments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056E71-7C61-4286-BB3A-84DDF4274C29}"/>
              </a:ext>
            </a:extLst>
          </p:cNvPr>
          <p:cNvSpPr txBox="1"/>
          <p:nvPr/>
        </p:nvSpPr>
        <p:spPr>
          <a:xfrm>
            <a:off x="844062" y="1648414"/>
            <a:ext cx="10747716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3840" marR="609600" indent="-23177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tabLst>
                <a:tab pos="3211830" algn="l"/>
              </a:tabLst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While executing</a:t>
            </a:r>
            <a:r>
              <a:rPr lang="en-US" sz="2400" spc="-10" dirty="0">
                <a:latin typeface="Sitka Text" panose="02000505000000020004" pitchFamily="2" charset="0"/>
                <a:cs typeface="Arial"/>
              </a:rPr>
              <a:t> 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a java program, </a:t>
            </a:r>
            <a:r>
              <a:rPr lang="en-US" sz="2400" spc="5" dirty="0">
                <a:latin typeface="Sitka Text" panose="02000505000000020004" pitchFamily="2" charset="0"/>
                <a:cs typeface="Arial"/>
              </a:rPr>
              <a:t>command 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line arguments can be passed by</a:t>
            </a:r>
          </a:p>
          <a:p>
            <a:pPr marL="243840" marR="609600" indent="-231775">
              <a:spcBef>
                <a:spcPts val="1200"/>
              </a:spcBef>
              <a:spcAft>
                <a:spcPts val="600"/>
              </a:spcAft>
              <a:tabLst>
                <a:tab pos="3211830" algn="l"/>
              </a:tabLst>
            </a:pPr>
            <a:r>
              <a:rPr lang="en-US" sz="2400" spc="-5" dirty="0">
                <a:latin typeface="Sitka Text" panose="02000505000000020004" pitchFamily="2" charset="0"/>
                <a:cs typeface="Arial"/>
              </a:rPr>
              <a:t>java Simple </a:t>
            </a:r>
            <a:r>
              <a:rPr lang="en-US" sz="2400" dirty="0">
                <a:solidFill>
                  <a:srgbClr val="C00000"/>
                </a:solidFill>
                <a:latin typeface="Sitka Text" panose="02000505000000020004" pitchFamily="2" charset="0"/>
                <a:cs typeface="Arial"/>
              </a:rPr>
              <a:t>&lt;argument1&gt;</a:t>
            </a:r>
            <a:r>
              <a:rPr lang="en-US" sz="2400" spc="-25" dirty="0">
                <a:solidFill>
                  <a:srgbClr val="C00000"/>
                </a:solidFill>
                <a:latin typeface="Sitka Text" panose="02000505000000020004" pitchFamily="2" charset="0"/>
                <a:cs typeface="Arial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Sitka Text" panose="02000505000000020004" pitchFamily="2" charset="0"/>
                <a:cs typeface="Arial"/>
              </a:rPr>
              <a:t>&lt;argument2&gt;….&lt;argument-n&gt;</a:t>
            </a:r>
            <a:endParaRPr lang="en-US" sz="2400" dirty="0">
              <a:latin typeface="Sitka Text" panose="02000505000000020004" pitchFamily="2" charset="0"/>
              <a:cs typeface="Arial"/>
            </a:endParaRPr>
          </a:p>
          <a:p>
            <a:pPr marL="243840" marR="609600" indent="-231775">
              <a:spcBef>
                <a:spcPts val="1200"/>
              </a:spcBef>
              <a:spcAft>
                <a:spcPts val="600"/>
              </a:spcAft>
              <a:tabLst>
                <a:tab pos="3211830" algn="l"/>
              </a:tabLst>
            </a:pPr>
            <a:endParaRPr lang="en-US" sz="2400" spc="-75" dirty="0">
              <a:latin typeface="Sitka Text" panose="02000505000000020004" pitchFamily="2" charset="0"/>
              <a:cs typeface="Arial"/>
            </a:endParaRPr>
          </a:p>
          <a:p>
            <a:pPr marL="243840" marR="609600" indent="-231775">
              <a:spcBef>
                <a:spcPts val="1200"/>
              </a:spcBef>
              <a:spcAft>
                <a:spcPts val="600"/>
              </a:spcAft>
              <a:tabLst>
                <a:tab pos="3211830" algn="l"/>
              </a:tabLst>
            </a:pPr>
            <a:r>
              <a:rPr lang="en-US" sz="2400" spc="-75" dirty="0">
                <a:latin typeface="Sitka Text" panose="02000505000000020004" pitchFamily="2" charset="0"/>
                <a:cs typeface="Arial"/>
              </a:rPr>
              <a:t>You 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can </a:t>
            </a:r>
            <a:r>
              <a:rPr lang="en-US" sz="2400" spc="-5" dirty="0">
                <a:latin typeface="Sitka Text" panose="02000505000000020004" pitchFamily="2" charset="0"/>
                <a:cs typeface="Arial"/>
              </a:rPr>
              <a:t>access 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these arguments in </a:t>
            </a:r>
            <a:r>
              <a:rPr lang="en-US" sz="2400" spc="-5" dirty="0">
                <a:latin typeface="Sitka Text" panose="02000505000000020004" pitchFamily="2" charset="0"/>
                <a:cs typeface="Arial"/>
              </a:rPr>
              <a:t>your program, using  the String 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array that </a:t>
            </a:r>
            <a:r>
              <a:rPr lang="en-US" sz="2400" spc="-5" dirty="0">
                <a:latin typeface="Sitka Text" panose="02000505000000020004" pitchFamily="2" charset="0"/>
                <a:cs typeface="Arial"/>
              </a:rPr>
              <a:t>you have 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passed </a:t>
            </a:r>
            <a:r>
              <a:rPr lang="en-US" sz="2400" spc="-5" dirty="0">
                <a:latin typeface="Sitka Text" panose="02000505000000020004" pitchFamily="2" charset="0"/>
                <a:cs typeface="Arial"/>
              </a:rPr>
              <a:t>as an 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argument to  the </a:t>
            </a:r>
            <a:r>
              <a:rPr lang="en-US" sz="2400" spc="-5" dirty="0">
                <a:latin typeface="Sitka Text" panose="02000505000000020004" pitchFamily="2" charset="0"/>
                <a:cs typeface="Arial"/>
              </a:rPr>
              <a:t>main method.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 </a:t>
            </a:r>
          </a:p>
          <a:p>
            <a:pPr marL="243840" marR="609600" indent="-231775">
              <a:spcBef>
                <a:spcPts val="1200"/>
              </a:spcBef>
              <a:spcAft>
                <a:spcPts val="600"/>
              </a:spcAft>
              <a:tabLst>
                <a:tab pos="3211830" algn="l"/>
              </a:tabLst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String[]</a:t>
            </a:r>
            <a:r>
              <a:rPr lang="en-US" sz="2400" spc="-5" dirty="0">
                <a:latin typeface="Sitka Text" panose="02000505000000020004" pitchFamily="2" charset="0"/>
                <a:cs typeface="Arial"/>
              </a:rPr>
              <a:t> </a:t>
            </a:r>
            <a:r>
              <a:rPr lang="en-US" sz="2400" spc="-5" dirty="0" err="1">
                <a:latin typeface="Sitka Text" panose="02000505000000020004" pitchFamily="2" charset="0"/>
                <a:cs typeface="Arial"/>
              </a:rPr>
              <a:t>args</a:t>
            </a:r>
            <a:endParaRPr lang="en-US" sz="2400" dirty="0">
              <a:latin typeface="Sitka Text" panose="02000505000000020004" pitchFamily="2" charset="0"/>
              <a:cs typeface="Arial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9C8B8CB8-F5EE-408D-8A26-C6F2F1D5E722}"/>
              </a:ext>
            </a:extLst>
          </p:cNvPr>
          <p:cNvSpPr txBox="1"/>
          <p:nvPr/>
        </p:nvSpPr>
        <p:spPr>
          <a:xfrm>
            <a:off x="3011746" y="3200400"/>
            <a:ext cx="1524000" cy="3642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86360" rIns="0" bIns="0" rtlCol="0">
            <a:spAutoFit/>
          </a:bodyPr>
          <a:lstStyle/>
          <a:p>
            <a:pPr marL="381635">
              <a:lnSpc>
                <a:spcPct val="100000"/>
              </a:lnSpc>
              <a:spcBef>
                <a:spcPts val="680"/>
              </a:spcBef>
            </a:pPr>
            <a:r>
              <a:rPr sz="18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Sitka Text" panose="02000505000000020004" pitchFamily="2" charset="0"/>
                <a:cs typeface="Arial"/>
              </a:rPr>
              <a:t>args[0]</a:t>
            </a:r>
            <a:endParaRPr sz="1800">
              <a:solidFill>
                <a:schemeClr val="tx1">
                  <a:lumMod val="95000"/>
                  <a:lumOff val="5000"/>
                </a:schemeClr>
              </a:solidFill>
              <a:latin typeface="Sitka Text" panose="02000505000000020004" pitchFamily="2" charset="0"/>
              <a:cs typeface="Arial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B0B30D53-D294-478D-B97F-E964C89BA6AB}"/>
              </a:ext>
            </a:extLst>
          </p:cNvPr>
          <p:cNvSpPr txBox="1"/>
          <p:nvPr/>
        </p:nvSpPr>
        <p:spPr>
          <a:xfrm>
            <a:off x="4824134" y="3238233"/>
            <a:ext cx="1524000" cy="3642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86360" rIns="0" bIns="0" rtlCol="0">
            <a:spAutoFit/>
          </a:bodyPr>
          <a:lstStyle/>
          <a:p>
            <a:pPr marL="381635">
              <a:lnSpc>
                <a:spcPct val="100000"/>
              </a:lnSpc>
              <a:spcBef>
                <a:spcPts val="680"/>
              </a:spcBef>
            </a:pPr>
            <a:r>
              <a:rPr sz="1800" spc="-5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itka Text" panose="02000505000000020004" pitchFamily="2" charset="0"/>
                <a:cs typeface="Arial"/>
              </a:rPr>
              <a:t>args</a:t>
            </a:r>
            <a:r>
              <a:rPr sz="18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Sitka Text" panose="02000505000000020004" pitchFamily="2" charset="0"/>
                <a:cs typeface="Arial"/>
              </a:rPr>
              <a:t>[</a:t>
            </a:r>
            <a:r>
              <a:rPr lang="en-US" sz="18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Sitka Text" panose="02000505000000020004" pitchFamily="2" charset="0"/>
                <a:cs typeface="Arial"/>
              </a:rPr>
              <a:t>1</a:t>
            </a:r>
            <a:r>
              <a:rPr sz="18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Sitka Text" panose="02000505000000020004" pitchFamily="2" charset="0"/>
                <a:cs typeface="Arial"/>
              </a:rPr>
              <a:t>]</a:t>
            </a:r>
            <a:endParaRPr sz="1800" dirty="0">
              <a:solidFill>
                <a:schemeClr val="tx1">
                  <a:lumMod val="95000"/>
                  <a:lumOff val="5000"/>
                </a:schemeClr>
              </a:solidFill>
              <a:latin typeface="Sitka Text" panose="02000505000000020004" pitchFamily="2" charset="0"/>
              <a:cs typeface="Arial"/>
            </a:endParaRPr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D3BA307D-AF01-416A-B754-DFBE7D5302E3}"/>
              </a:ext>
            </a:extLst>
          </p:cNvPr>
          <p:cNvSpPr txBox="1"/>
          <p:nvPr/>
        </p:nvSpPr>
        <p:spPr>
          <a:xfrm>
            <a:off x="7301762" y="3262926"/>
            <a:ext cx="1524000" cy="3642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86360" rIns="0" bIns="0" rtlCol="0">
            <a:spAutoFit/>
          </a:bodyPr>
          <a:lstStyle/>
          <a:p>
            <a:pPr marL="381635">
              <a:lnSpc>
                <a:spcPct val="100000"/>
              </a:lnSpc>
              <a:spcBef>
                <a:spcPts val="680"/>
              </a:spcBef>
            </a:pPr>
            <a:r>
              <a:rPr sz="1800" spc="-5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itka Text" panose="02000505000000020004" pitchFamily="2" charset="0"/>
                <a:cs typeface="Arial"/>
              </a:rPr>
              <a:t>args</a:t>
            </a:r>
            <a:r>
              <a:rPr sz="18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Sitka Text" panose="02000505000000020004" pitchFamily="2" charset="0"/>
                <a:cs typeface="Arial"/>
              </a:rPr>
              <a:t>[</a:t>
            </a:r>
            <a:r>
              <a:rPr lang="en-US" sz="18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Sitka Text" panose="02000505000000020004" pitchFamily="2" charset="0"/>
                <a:cs typeface="Arial"/>
              </a:rPr>
              <a:t>2</a:t>
            </a:r>
            <a:r>
              <a:rPr sz="18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Sitka Text" panose="02000505000000020004" pitchFamily="2" charset="0"/>
                <a:cs typeface="Arial"/>
              </a:rPr>
              <a:t>]</a:t>
            </a:r>
            <a:endParaRPr sz="1800" dirty="0">
              <a:solidFill>
                <a:schemeClr val="tx1">
                  <a:lumMod val="95000"/>
                  <a:lumOff val="5000"/>
                </a:schemeClr>
              </a:solidFill>
              <a:latin typeface="Sitka Text" panose="02000505000000020004" pitchFamily="2" charset="0"/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18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480776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35" name="Image" r:id="rId4" imgW="6412680" imgH="1942560" progId="Photoshop.Image.12">
                    <p:embed/>
                  </p:oleObj>
                </mc:Choice>
                <mc:Fallback>
                  <p:oleObj name="Image" r:id="rId4" imgW="6412680" imgH="1942560" progId="Photoshop.Image.12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49760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6810001" y="876993"/>
            <a:ext cx="5381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347976" y="329819"/>
            <a:ext cx="646202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spc="-5" dirty="0">
                <a:latin typeface="Sitka Heading Semibold" pitchFamily="2" charset="0"/>
              </a:rPr>
              <a:t>Command line</a:t>
            </a:r>
            <a:r>
              <a:rPr lang="en-US" sz="4400" spc="30" dirty="0">
                <a:latin typeface="Sitka Heading Semibold" pitchFamily="2" charset="0"/>
              </a:rPr>
              <a:t> </a:t>
            </a:r>
            <a:r>
              <a:rPr lang="en-US" sz="4400" spc="-5" dirty="0">
                <a:latin typeface="Sitka Heading Semibold" pitchFamily="2" charset="0"/>
              </a:rPr>
              <a:t>arguments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056E71-7C61-4286-BB3A-84DDF4274C29}"/>
              </a:ext>
            </a:extLst>
          </p:cNvPr>
          <p:cNvSpPr txBox="1"/>
          <p:nvPr/>
        </p:nvSpPr>
        <p:spPr>
          <a:xfrm>
            <a:off x="722142" y="1678796"/>
            <a:ext cx="10747716" cy="3667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lang="en-US" sz="2400" i="1" dirty="0">
                <a:latin typeface="Sitka Text" panose="02000505000000020004" pitchFamily="2" charset="0"/>
                <a:cs typeface="Arial"/>
              </a:rPr>
              <a:t>class Argument</a:t>
            </a:r>
            <a:r>
              <a:rPr lang="en-US" sz="2400" i="1" spc="-5" dirty="0">
                <a:latin typeface="Sitka Text" panose="02000505000000020004" pitchFamily="2" charset="0"/>
                <a:cs typeface="Arial"/>
              </a:rPr>
              <a:t> </a:t>
            </a:r>
            <a:r>
              <a:rPr lang="en-US" sz="2400" i="1" dirty="0">
                <a:latin typeface="Sitka Text" panose="02000505000000020004" pitchFamily="2" charset="0"/>
                <a:cs typeface="Arial"/>
              </a:rPr>
              <a:t>{</a:t>
            </a:r>
          </a:p>
          <a:p>
            <a:pPr marL="469900" marR="1410970" indent="-226060">
              <a:lnSpc>
                <a:spcPts val="3750"/>
              </a:lnSpc>
              <a:spcBef>
                <a:spcPts val="225"/>
              </a:spcBef>
            </a:pPr>
            <a:r>
              <a:rPr lang="en-US" sz="2400" i="1" dirty="0">
                <a:latin typeface="Sitka Text" panose="02000505000000020004" pitchFamily="2" charset="0"/>
                <a:cs typeface="Arial"/>
              </a:rPr>
              <a:t>public static void main(String[] </a:t>
            </a:r>
            <a:r>
              <a:rPr lang="en-US" sz="2400" i="1" dirty="0" err="1">
                <a:latin typeface="Sitka Text" panose="02000505000000020004" pitchFamily="2" charset="0"/>
                <a:cs typeface="Arial"/>
              </a:rPr>
              <a:t>args</a:t>
            </a:r>
            <a:r>
              <a:rPr lang="en-US" sz="2400" i="1" dirty="0">
                <a:latin typeface="Sitka Text" panose="02000505000000020004" pitchFamily="2" charset="0"/>
                <a:cs typeface="Arial"/>
              </a:rPr>
              <a:t>)</a:t>
            </a:r>
            <a:r>
              <a:rPr lang="en-US" sz="2400" i="1" spc="-80" dirty="0">
                <a:latin typeface="Sitka Text" panose="02000505000000020004" pitchFamily="2" charset="0"/>
                <a:cs typeface="Arial"/>
              </a:rPr>
              <a:t> </a:t>
            </a:r>
            <a:r>
              <a:rPr lang="en-US" sz="2400" i="1" dirty="0">
                <a:latin typeface="Sitka Text" panose="02000505000000020004" pitchFamily="2" charset="0"/>
                <a:cs typeface="Arial"/>
              </a:rPr>
              <a:t>{  </a:t>
            </a:r>
            <a:r>
              <a:rPr lang="en-US" sz="2400" i="1" dirty="0" err="1">
                <a:latin typeface="Sitka Text" panose="02000505000000020004" pitchFamily="2" charset="0"/>
                <a:cs typeface="Arial"/>
              </a:rPr>
              <a:t>System.out.println</a:t>
            </a:r>
            <a:r>
              <a:rPr lang="en-US" sz="2400" i="1" dirty="0">
                <a:latin typeface="Sitka Text" panose="02000505000000020004" pitchFamily="2" charset="0"/>
                <a:cs typeface="Arial"/>
              </a:rPr>
              <a:t>(</a:t>
            </a:r>
            <a:r>
              <a:rPr lang="en-US" sz="2400" i="1" dirty="0" err="1">
                <a:latin typeface="Sitka Text" panose="02000505000000020004" pitchFamily="2" charset="0"/>
                <a:cs typeface="Arial"/>
              </a:rPr>
              <a:t>args</a:t>
            </a:r>
            <a:r>
              <a:rPr lang="en-US" sz="2400" i="1" dirty="0">
                <a:latin typeface="Sitka Text" panose="02000505000000020004" pitchFamily="2" charset="0"/>
                <a:cs typeface="Arial"/>
              </a:rPr>
              <a:t>[0]);</a:t>
            </a:r>
          </a:p>
          <a:p>
            <a:pPr marL="243840">
              <a:lnSpc>
                <a:spcPct val="100000"/>
              </a:lnSpc>
              <a:spcBef>
                <a:spcPts val="390"/>
              </a:spcBef>
            </a:pPr>
            <a:r>
              <a:rPr lang="en-US" sz="2400" i="1" dirty="0">
                <a:latin typeface="Sitka Text" panose="02000505000000020004" pitchFamily="2" charset="0"/>
                <a:cs typeface="Arial"/>
              </a:rPr>
              <a:t>}</a:t>
            </a: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lang="en-US" sz="2400" i="1" dirty="0">
                <a:latin typeface="Sitka Text" panose="02000505000000020004" pitchFamily="2" charset="0"/>
                <a:cs typeface="Arial"/>
              </a:rPr>
              <a:t>}</a:t>
            </a: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endParaRPr lang="en-US" sz="2400" i="1" dirty="0">
              <a:latin typeface="Sitka Text" panose="02000505000000020004" pitchFamily="2" charset="0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lang="en-US" sz="2400" i="1" dirty="0">
                <a:latin typeface="Sitka Text" panose="02000505000000020004" pitchFamily="2" charset="0"/>
                <a:cs typeface="Arial"/>
              </a:rPr>
              <a:t>If we run </a:t>
            </a:r>
            <a:r>
              <a:rPr lang="en-US" sz="2400" b="1" i="1" dirty="0">
                <a:latin typeface="Sitka Text" panose="02000505000000020004" pitchFamily="2" charset="0"/>
                <a:cs typeface="Arial"/>
              </a:rPr>
              <a:t>java Argument Welcome</a:t>
            </a: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lang="en-US" sz="2400" i="1" dirty="0">
                <a:latin typeface="Sitka Text" panose="02000505000000020004" pitchFamily="2" charset="0"/>
                <a:cs typeface="Arial"/>
              </a:rPr>
              <a:t>What will be the output</a:t>
            </a:r>
          </a:p>
        </p:txBody>
      </p:sp>
      <p:pic>
        <p:nvPicPr>
          <p:cNvPr id="11" name="Picture 4" descr="to Try it Now! | Emoticon, Tri, Novelty sign">
            <a:extLst>
              <a:ext uri="{FF2B5EF4-FFF2-40B4-BE49-F238E27FC236}">
                <a16:creationId xmlns:a16="http://schemas.microsoft.com/office/drawing/2014/main" id="{FB9B84C8-F3F4-4E79-805C-BB7175B47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1890786"/>
            <a:ext cx="247650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480776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59" name="Image" r:id="rId5" imgW="6412680" imgH="1942560" progId="Photoshop.Image.12">
                    <p:embed/>
                  </p:oleObj>
                </mc:Choice>
                <mc:Fallback>
                  <p:oleObj name="Image" r:id="rId5" imgW="6412680" imgH="1942560" progId="Photoshop.Image.12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68782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FDFDC099-7A90-4324-A624-23ED9C1F66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" t="28057" r="6677" b="38700"/>
          <a:stretch/>
        </p:blipFill>
        <p:spPr bwMode="auto">
          <a:xfrm>
            <a:off x="8027946" y="2776447"/>
            <a:ext cx="3849256" cy="150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4148526" y="876993"/>
            <a:ext cx="80434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597554" y="293926"/>
            <a:ext cx="355097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tka Heading Semibold" pitchFamily="2" charset="0"/>
              </a:rPr>
              <a:t>Do It Yourself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056E71-7C61-4286-BB3A-84DDF4274C29}"/>
              </a:ext>
            </a:extLst>
          </p:cNvPr>
          <p:cNvSpPr txBox="1"/>
          <p:nvPr/>
        </p:nvSpPr>
        <p:spPr>
          <a:xfrm>
            <a:off x="597554" y="1646434"/>
            <a:ext cx="10506110" cy="2964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353535"/>
                </a:solidFill>
                <a:effectLst/>
                <a:latin typeface="Sitka Text" panose="02000505000000020004" pitchFamily="2" charset="0"/>
                <a:ea typeface="Times New Roman" panose="02020603050405020304" pitchFamily="18" charset="0"/>
                <a:cs typeface="Consolas" panose="020B0609020204030204" pitchFamily="49" charset="0"/>
              </a:rPr>
              <a:t>Write a Program to accept a String as a Command line argument and the program should print a Welcome message.</a:t>
            </a:r>
            <a:endParaRPr lang="en-US" sz="2400" dirty="0">
              <a:effectLst/>
              <a:latin typeface="Sitka Text" panose="02000505000000020004" pitchFamily="2" charset="0"/>
              <a:ea typeface="Calibri" panose="020F0502020204030204" pitchFamily="34" charset="0"/>
              <a:cs typeface="Gautami" panose="020B0502040204020203" pitchFamily="34" charset="0"/>
            </a:endParaRPr>
          </a:p>
          <a:p>
            <a:pPr marL="0" marR="0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353535"/>
                </a:solidFill>
                <a:effectLst/>
                <a:latin typeface="Sitka Text" panose="02000505000000020004" pitchFamily="2" charset="0"/>
                <a:ea typeface="Times New Roman" panose="02020603050405020304" pitchFamily="18" charset="0"/>
                <a:cs typeface="Consolas" panose="020B0609020204030204" pitchFamily="49" charset="0"/>
              </a:rPr>
              <a:t> Example :</a:t>
            </a:r>
            <a:endParaRPr lang="en-US" sz="2400" dirty="0">
              <a:effectLst/>
              <a:latin typeface="Sitka Text" panose="02000505000000020004" pitchFamily="2" charset="0"/>
              <a:ea typeface="Calibri" panose="020F0502020204030204" pitchFamily="34" charset="0"/>
              <a:cs typeface="Gautami" panose="020B0502040204020203" pitchFamily="34" charset="0"/>
            </a:endParaRPr>
          </a:p>
          <a:p>
            <a:pPr marL="0" marR="0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353535"/>
                </a:solidFill>
                <a:effectLst/>
                <a:latin typeface="Sitka Text" panose="02000505000000020004" pitchFamily="2" charset="0"/>
                <a:ea typeface="Times New Roman" panose="02020603050405020304" pitchFamily="18" charset="0"/>
                <a:cs typeface="Consolas" panose="020B0609020204030204" pitchFamily="49" charset="0"/>
              </a:rPr>
              <a:t>C:\&gt; java Message John    </a:t>
            </a:r>
            <a:endParaRPr lang="en-US" sz="2400" dirty="0">
              <a:effectLst/>
              <a:latin typeface="Sitka Text" panose="02000505000000020004" pitchFamily="2" charset="0"/>
              <a:ea typeface="Calibri" panose="020F0502020204030204" pitchFamily="34" charset="0"/>
              <a:cs typeface="Gautami" panose="020B0502040204020203" pitchFamily="34" charset="0"/>
            </a:endParaRPr>
          </a:p>
          <a:p>
            <a:pPr marL="0" marR="0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353535"/>
                </a:solidFill>
                <a:effectLst/>
                <a:latin typeface="Sitka Text" panose="02000505000000020004" pitchFamily="2" charset="0"/>
                <a:ea typeface="Times New Roman" panose="02020603050405020304" pitchFamily="18" charset="0"/>
                <a:cs typeface="Consolas" panose="020B0609020204030204" pitchFamily="49" charset="0"/>
              </a:rPr>
              <a:t>O/P Expected : Welcome John</a:t>
            </a:r>
            <a:endParaRPr lang="en-US" sz="2400" dirty="0">
              <a:effectLst/>
              <a:latin typeface="Sitka Text" panose="02000505000000020004" pitchFamily="2" charset="0"/>
              <a:ea typeface="Calibri" panose="020F0502020204030204" pitchFamily="34" charset="0"/>
              <a:cs typeface="Gautam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roup 9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480776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783" name="Image" r:id="rId5" imgW="6412680" imgH="1942560" progId="Photoshop.Image.12">
                    <p:embed/>
                  </p:oleObj>
                </mc:Choice>
                <mc:Fallback>
                  <p:oleObj name="Image" r:id="rId5" imgW="6412680" imgH="1942560" progId="Photoshop.Image.12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38059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6810001" y="876993"/>
            <a:ext cx="5381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347976" y="329819"/>
            <a:ext cx="646202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spc="-5" dirty="0">
                <a:latin typeface="Sitka Heading Semibold" pitchFamily="2" charset="0"/>
              </a:rPr>
              <a:t>Command line</a:t>
            </a:r>
            <a:r>
              <a:rPr lang="en-US" sz="4400" spc="30" dirty="0">
                <a:latin typeface="Sitka Heading Semibold" pitchFamily="2" charset="0"/>
              </a:rPr>
              <a:t> </a:t>
            </a:r>
            <a:r>
              <a:rPr lang="en-US" sz="4400" spc="-5" dirty="0">
                <a:latin typeface="Sitka Heading Semibold" pitchFamily="2" charset="0"/>
              </a:rPr>
              <a:t>arguments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056E71-7C61-4286-BB3A-84DDF4274C29}"/>
              </a:ext>
            </a:extLst>
          </p:cNvPr>
          <p:cNvSpPr txBox="1"/>
          <p:nvPr/>
        </p:nvSpPr>
        <p:spPr>
          <a:xfrm>
            <a:off x="722142" y="1613331"/>
            <a:ext cx="10747716" cy="4180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lang="en-US" sz="2400" i="1" dirty="0">
                <a:latin typeface="Sitka Text" panose="02000505000000020004" pitchFamily="2" charset="0"/>
                <a:cs typeface="Arial"/>
              </a:rPr>
              <a:t>class Arguments</a:t>
            </a:r>
            <a:r>
              <a:rPr lang="en-US" sz="2400" i="1" spc="-5" dirty="0">
                <a:latin typeface="Sitka Text" panose="02000505000000020004" pitchFamily="2" charset="0"/>
                <a:cs typeface="Arial"/>
              </a:rPr>
              <a:t> </a:t>
            </a:r>
            <a:r>
              <a:rPr lang="en-US" sz="2400" i="1" dirty="0">
                <a:latin typeface="Sitka Text" panose="02000505000000020004" pitchFamily="2" charset="0"/>
                <a:cs typeface="Arial"/>
              </a:rPr>
              <a:t>{</a:t>
            </a:r>
          </a:p>
          <a:p>
            <a:pPr marL="469900" marR="1410970" indent="-226060">
              <a:lnSpc>
                <a:spcPts val="3750"/>
              </a:lnSpc>
              <a:spcBef>
                <a:spcPts val="225"/>
              </a:spcBef>
            </a:pPr>
            <a:r>
              <a:rPr lang="en-US" sz="2400" i="1" dirty="0">
                <a:latin typeface="Sitka Text" panose="02000505000000020004" pitchFamily="2" charset="0"/>
                <a:cs typeface="Arial"/>
              </a:rPr>
              <a:t>public static void main(String[] </a:t>
            </a:r>
            <a:r>
              <a:rPr lang="en-US" sz="2400" i="1" dirty="0" err="1">
                <a:latin typeface="Sitka Text" panose="02000505000000020004" pitchFamily="2" charset="0"/>
                <a:cs typeface="Arial"/>
              </a:rPr>
              <a:t>args</a:t>
            </a:r>
            <a:r>
              <a:rPr lang="en-US" sz="2400" i="1" dirty="0">
                <a:latin typeface="Sitka Text" panose="02000505000000020004" pitchFamily="2" charset="0"/>
                <a:cs typeface="Arial"/>
              </a:rPr>
              <a:t>)</a:t>
            </a:r>
            <a:r>
              <a:rPr lang="en-US" sz="2400" i="1" spc="-80" dirty="0">
                <a:latin typeface="Sitka Text" panose="02000505000000020004" pitchFamily="2" charset="0"/>
                <a:cs typeface="Arial"/>
              </a:rPr>
              <a:t> </a:t>
            </a:r>
            <a:r>
              <a:rPr lang="en-US" sz="2400" i="1" dirty="0">
                <a:latin typeface="Sitka Text" panose="02000505000000020004" pitchFamily="2" charset="0"/>
                <a:cs typeface="Arial"/>
              </a:rPr>
              <a:t>{  </a:t>
            </a:r>
            <a:r>
              <a:rPr lang="en-US" sz="2400" i="1" dirty="0" err="1">
                <a:latin typeface="Sitka Text" panose="02000505000000020004" pitchFamily="2" charset="0"/>
                <a:cs typeface="Arial"/>
              </a:rPr>
              <a:t>System.out.println</a:t>
            </a:r>
            <a:r>
              <a:rPr lang="en-US" sz="2400" i="1" dirty="0">
                <a:latin typeface="Sitka Text" panose="02000505000000020004" pitchFamily="2" charset="0"/>
                <a:cs typeface="Arial"/>
              </a:rPr>
              <a:t>(</a:t>
            </a:r>
            <a:r>
              <a:rPr lang="en-US" sz="2400" i="1" dirty="0" err="1">
                <a:latin typeface="Sitka Text" panose="02000505000000020004" pitchFamily="2" charset="0"/>
                <a:cs typeface="Arial"/>
              </a:rPr>
              <a:t>args</a:t>
            </a:r>
            <a:r>
              <a:rPr lang="en-US" sz="2400" i="1" dirty="0">
                <a:latin typeface="Sitka Text" panose="02000505000000020004" pitchFamily="2" charset="0"/>
                <a:cs typeface="Arial"/>
              </a:rPr>
              <a:t>[0]);</a:t>
            </a:r>
          </a:p>
          <a:p>
            <a:pPr marL="469900" marR="1410970" indent="-226060">
              <a:lnSpc>
                <a:spcPts val="3750"/>
              </a:lnSpc>
              <a:spcBef>
                <a:spcPts val="225"/>
              </a:spcBef>
            </a:pPr>
            <a:r>
              <a:rPr lang="en-US" sz="2400" i="1" dirty="0">
                <a:latin typeface="Sitka Text" panose="02000505000000020004" pitchFamily="2" charset="0"/>
                <a:cs typeface="Arial"/>
              </a:rPr>
              <a:t>	</a:t>
            </a:r>
            <a:r>
              <a:rPr lang="en-US" sz="2400" i="1" dirty="0" err="1">
                <a:latin typeface="Sitka Text" panose="02000505000000020004" pitchFamily="2" charset="0"/>
                <a:cs typeface="Arial"/>
              </a:rPr>
              <a:t>System.out.println</a:t>
            </a:r>
            <a:r>
              <a:rPr lang="en-US" sz="2400" i="1" dirty="0">
                <a:latin typeface="Sitka Text" panose="02000505000000020004" pitchFamily="2" charset="0"/>
                <a:cs typeface="Arial"/>
              </a:rPr>
              <a:t>(</a:t>
            </a:r>
            <a:r>
              <a:rPr lang="en-US" sz="2400" i="1" dirty="0" err="1">
                <a:latin typeface="Sitka Text" panose="02000505000000020004" pitchFamily="2" charset="0"/>
                <a:cs typeface="Arial"/>
              </a:rPr>
              <a:t>args</a:t>
            </a:r>
            <a:r>
              <a:rPr lang="en-US" sz="2400" i="1" dirty="0">
                <a:latin typeface="Sitka Text" panose="02000505000000020004" pitchFamily="2" charset="0"/>
                <a:cs typeface="Arial"/>
              </a:rPr>
              <a:t>[1]);</a:t>
            </a:r>
          </a:p>
          <a:p>
            <a:pPr marL="243840">
              <a:lnSpc>
                <a:spcPct val="100000"/>
              </a:lnSpc>
              <a:spcBef>
                <a:spcPts val="390"/>
              </a:spcBef>
            </a:pPr>
            <a:r>
              <a:rPr lang="en-US" sz="2400" i="1" dirty="0">
                <a:latin typeface="Sitka Text" panose="02000505000000020004" pitchFamily="2" charset="0"/>
                <a:cs typeface="Arial"/>
              </a:rPr>
              <a:t>}</a:t>
            </a: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lang="en-US" sz="2400" i="1" dirty="0">
                <a:latin typeface="Sitka Text" panose="02000505000000020004" pitchFamily="2" charset="0"/>
                <a:cs typeface="Arial"/>
              </a:rPr>
              <a:t>}</a:t>
            </a: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endParaRPr lang="en-US" sz="2400" i="1" dirty="0">
              <a:latin typeface="Sitka Text" panose="02000505000000020004" pitchFamily="2" charset="0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lang="en-US" sz="2400" i="1" dirty="0">
                <a:latin typeface="Sitka Text" panose="02000505000000020004" pitchFamily="2" charset="0"/>
                <a:cs typeface="Arial"/>
              </a:rPr>
              <a:t>If we run </a:t>
            </a:r>
            <a:r>
              <a:rPr lang="en-US" sz="2400" b="1" i="1" dirty="0">
                <a:latin typeface="Sitka Text" panose="02000505000000020004" pitchFamily="2" charset="0"/>
                <a:cs typeface="Arial"/>
              </a:rPr>
              <a:t>java Arguments Welcome Sai</a:t>
            </a: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lang="en-US" sz="2400" i="1" dirty="0">
                <a:latin typeface="Sitka Text" panose="02000505000000020004" pitchFamily="2" charset="0"/>
                <a:cs typeface="Arial"/>
              </a:rPr>
              <a:t>What will be the output</a:t>
            </a:r>
          </a:p>
        </p:txBody>
      </p:sp>
      <p:pic>
        <p:nvPicPr>
          <p:cNvPr id="11" name="Picture 4" descr="to Try it Now! | Emoticon, Tri, Novelty sign">
            <a:extLst>
              <a:ext uri="{FF2B5EF4-FFF2-40B4-BE49-F238E27FC236}">
                <a16:creationId xmlns:a16="http://schemas.microsoft.com/office/drawing/2014/main" id="{FB9B84C8-F3F4-4E79-805C-BB7175B47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1890786"/>
            <a:ext cx="247650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480776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07" name="Image" r:id="rId5" imgW="6412680" imgH="1942560" progId="Photoshop.Image.12">
                    <p:embed/>
                  </p:oleObj>
                </mc:Choice>
                <mc:Fallback>
                  <p:oleObj name="Image" r:id="rId5" imgW="6412680" imgH="1942560" progId="Photoshop.Image.12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7470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5791200" y="876992"/>
            <a:ext cx="6400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749434" y="327027"/>
            <a:ext cx="504176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tka Heading Semibold" pitchFamily="2" charset="0"/>
              </a:rPr>
              <a:t>FEATURES OF JAVA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A632FE-B48D-4461-A609-A0BC78B13017}"/>
              </a:ext>
            </a:extLst>
          </p:cNvPr>
          <p:cNvSpPr txBox="1"/>
          <p:nvPr/>
        </p:nvSpPr>
        <p:spPr>
          <a:xfrm>
            <a:off x="874642" y="1479910"/>
            <a:ext cx="10469219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sz="2400" b="1" i="0" u="none" strike="noStrike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Sitka Text" panose="02000505000000020004" pitchFamily="2" charset="0"/>
              </a:rPr>
              <a:t>Simple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itka Text" panose="02000505000000020004" pitchFamily="2" charset="0"/>
              </a:rPr>
              <a:t>Simple to learn and use.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itka Text" panose="02000505000000020004" pitchFamily="2" charset="0"/>
              </a:rPr>
              <a:t>Java syntax is based on C++.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itka Text" panose="02000505000000020004" pitchFamily="2" charset="0"/>
              </a:rPr>
              <a:t>Java has removed many complicated and rarely-used features, for example, explicit pointers, operator overloading, etc.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itka Text" panose="02000505000000020004" pitchFamily="2" charset="0"/>
              </a:rPr>
              <a:t>There is no need to remove unreferenced objects because there is an Automatic Garbage Collection in Java.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itka Text" panose="02000505000000020004" pitchFamily="2" charset="0"/>
              </a:rPr>
              <a:t>Another aspect of being simple is being small.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45719461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1" name="Image" r:id="rId4" imgW="6412680" imgH="1942560" progId="Photoshop.Image.12">
                    <p:embed/>
                  </p:oleObj>
                </mc:Choice>
                <mc:Fallback>
                  <p:oleObj name="Image" r:id="rId4" imgW="6412680" imgH="1942560" progId="Photoshop.Image.12">
                    <p:embed/>
                    <p:pic>
                      <p:nvPicPr>
                        <p:cNvPr id="8" name="Object 7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90258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FDFDC099-7A90-4324-A624-23ED9C1F66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" t="28057" r="6677" b="38700"/>
          <a:stretch/>
        </p:blipFill>
        <p:spPr bwMode="auto">
          <a:xfrm>
            <a:off x="8881885" y="2007940"/>
            <a:ext cx="3339873" cy="130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4148526" y="876993"/>
            <a:ext cx="80434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597554" y="293926"/>
            <a:ext cx="355097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tka Heading Semibold" pitchFamily="2" charset="0"/>
              </a:rPr>
              <a:t>Do It Yourself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056E71-7C61-4286-BB3A-84DDF4274C29}"/>
              </a:ext>
            </a:extLst>
          </p:cNvPr>
          <p:cNvSpPr txBox="1"/>
          <p:nvPr/>
        </p:nvSpPr>
        <p:spPr>
          <a:xfrm>
            <a:off x="597554" y="1316013"/>
            <a:ext cx="10506110" cy="445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353535"/>
                </a:solidFill>
                <a:effectLst/>
                <a:latin typeface="Sitka Text" panose="02000505000000020004" pitchFamily="2" charset="0"/>
                <a:ea typeface="Times New Roman" panose="02020603050405020304" pitchFamily="18" charset="0"/>
                <a:cs typeface="Consolas" panose="020B0609020204030204" pitchFamily="49" charset="0"/>
              </a:rPr>
              <a:t>Write a Program that accepts two Strings as command line arguments and generate the output in a specific way as given below.</a:t>
            </a:r>
            <a:endParaRPr lang="en-US" sz="2400" dirty="0">
              <a:effectLst/>
              <a:latin typeface="Sitka Text" panose="02000505000000020004" pitchFamily="2" charset="0"/>
              <a:ea typeface="Calibri" panose="020F0502020204030204" pitchFamily="34" charset="0"/>
              <a:cs typeface="Gautami" panose="020B0502040204020203" pitchFamily="34" charset="0"/>
            </a:endParaRPr>
          </a:p>
          <a:p>
            <a:pPr marL="0" marR="0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b="1" dirty="0">
                <a:solidFill>
                  <a:srgbClr val="353535"/>
                </a:solidFill>
                <a:effectLst/>
                <a:latin typeface="Sitka Text" panose="02000505000000020004" pitchFamily="2" charset="0"/>
                <a:ea typeface="Times New Roman" panose="02020603050405020304" pitchFamily="18" charset="0"/>
                <a:cs typeface="Consolas" panose="020B0609020204030204" pitchFamily="49" charset="0"/>
              </a:rPr>
              <a:t>Example:</a:t>
            </a:r>
            <a:endParaRPr lang="en-US" sz="2400" b="1" dirty="0">
              <a:effectLst/>
              <a:latin typeface="Sitka Text" panose="02000505000000020004" pitchFamily="2" charset="0"/>
              <a:ea typeface="Calibri" panose="020F0502020204030204" pitchFamily="34" charset="0"/>
              <a:cs typeface="Gautami" panose="020B0502040204020203" pitchFamily="34" charset="0"/>
            </a:endParaRPr>
          </a:p>
          <a:p>
            <a:pPr marL="0" marR="0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353535"/>
                </a:solidFill>
                <a:effectLst/>
                <a:latin typeface="Sitka Text" panose="02000505000000020004" pitchFamily="2" charset="0"/>
                <a:ea typeface="Times New Roman" panose="02020603050405020304" pitchFamily="18" charset="0"/>
                <a:cs typeface="Consolas" panose="020B0609020204030204" pitchFamily="49" charset="0"/>
              </a:rPr>
              <a:t>If the two command line arguments are </a:t>
            </a:r>
            <a:r>
              <a:rPr lang="en-US" sz="2400" b="1" i="1" dirty="0">
                <a:solidFill>
                  <a:srgbClr val="353535"/>
                </a:solidFill>
                <a:effectLst/>
                <a:latin typeface="Sitka Text" panose="02000505000000020004" pitchFamily="2" charset="0"/>
                <a:ea typeface="Times New Roman" panose="02020603050405020304" pitchFamily="18" charset="0"/>
                <a:cs typeface="Consolas" panose="020B0609020204030204" pitchFamily="49" charset="0"/>
              </a:rPr>
              <a:t>Wipro </a:t>
            </a:r>
            <a:r>
              <a:rPr lang="en-US" sz="2400" dirty="0">
                <a:solidFill>
                  <a:srgbClr val="353535"/>
                </a:solidFill>
                <a:effectLst/>
                <a:latin typeface="Sitka Text" panose="02000505000000020004" pitchFamily="2" charset="0"/>
                <a:ea typeface="Times New Roman" panose="02020603050405020304" pitchFamily="18" charset="0"/>
                <a:cs typeface="Consolas" panose="020B0609020204030204" pitchFamily="49" charset="0"/>
              </a:rPr>
              <a:t>and </a:t>
            </a:r>
            <a:r>
              <a:rPr lang="en-US" sz="2400" b="1" i="1" dirty="0">
                <a:solidFill>
                  <a:srgbClr val="353535"/>
                </a:solidFill>
                <a:effectLst/>
                <a:latin typeface="Sitka Text" panose="02000505000000020004" pitchFamily="2" charset="0"/>
                <a:ea typeface="Times New Roman" panose="02020603050405020304" pitchFamily="18" charset="0"/>
                <a:cs typeface="Consolas" panose="020B0609020204030204" pitchFamily="49" charset="0"/>
              </a:rPr>
              <a:t>Bangalore </a:t>
            </a:r>
            <a:r>
              <a:rPr lang="en-US" sz="2400" dirty="0">
                <a:solidFill>
                  <a:srgbClr val="353535"/>
                </a:solidFill>
                <a:effectLst/>
                <a:latin typeface="Sitka Text" panose="02000505000000020004" pitchFamily="2" charset="0"/>
                <a:ea typeface="Times New Roman" panose="02020603050405020304" pitchFamily="18" charset="0"/>
                <a:cs typeface="Consolas" panose="020B0609020204030204" pitchFamily="49" charset="0"/>
              </a:rPr>
              <a:t>then the output generated should be </a:t>
            </a:r>
            <a:r>
              <a:rPr lang="en-US" sz="2400" b="1" i="1" dirty="0">
                <a:solidFill>
                  <a:srgbClr val="353535"/>
                </a:solidFill>
                <a:effectLst/>
                <a:latin typeface="Sitka Text" panose="02000505000000020004" pitchFamily="2" charset="0"/>
                <a:ea typeface="Times New Roman" panose="02020603050405020304" pitchFamily="18" charset="0"/>
                <a:cs typeface="Consolas" panose="020B0609020204030204" pitchFamily="49" charset="0"/>
              </a:rPr>
              <a:t>Wipro Technologies, Bangalore, India.</a:t>
            </a:r>
            <a:endParaRPr lang="en-US" sz="2400" b="1" i="1" dirty="0">
              <a:effectLst/>
              <a:latin typeface="Sitka Text" panose="02000505000000020004" pitchFamily="2" charset="0"/>
              <a:ea typeface="Calibri" panose="020F0502020204030204" pitchFamily="34" charset="0"/>
              <a:cs typeface="Gautami" panose="020B0502040204020203" pitchFamily="34" charset="0"/>
            </a:endParaRPr>
          </a:p>
          <a:p>
            <a:pPr marL="0" marR="0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353535"/>
                </a:solidFill>
                <a:effectLst/>
                <a:latin typeface="Sitka Text" panose="02000505000000020004" pitchFamily="2" charset="0"/>
                <a:ea typeface="Times New Roman" panose="02020603050405020304" pitchFamily="18" charset="0"/>
                <a:cs typeface="Consolas" panose="020B0609020204030204" pitchFamily="49" charset="0"/>
              </a:rPr>
              <a:t>If the command line arguments are </a:t>
            </a:r>
            <a:r>
              <a:rPr lang="en-US" sz="2400" b="1" dirty="0">
                <a:solidFill>
                  <a:srgbClr val="353535"/>
                </a:solidFill>
                <a:effectLst/>
                <a:latin typeface="Sitka Text" panose="02000505000000020004" pitchFamily="2" charset="0"/>
                <a:ea typeface="Times New Roman" panose="02020603050405020304" pitchFamily="18" charset="0"/>
                <a:cs typeface="Consolas" panose="020B0609020204030204" pitchFamily="49" charset="0"/>
              </a:rPr>
              <a:t>ABC </a:t>
            </a:r>
            <a:r>
              <a:rPr lang="en-US" sz="2400" dirty="0">
                <a:solidFill>
                  <a:srgbClr val="353535"/>
                </a:solidFill>
                <a:effectLst/>
                <a:latin typeface="Sitka Text" panose="02000505000000020004" pitchFamily="2" charset="0"/>
                <a:ea typeface="Times New Roman" panose="02020603050405020304" pitchFamily="18" charset="0"/>
                <a:cs typeface="Consolas" panose="020B0609020204030204" pitchFamily="49" charset="0"/>
              </a:rPr>
              <a:t>and Mumbai then the output generated should be </a:t>
            </a:r>
            <a:r>
              <a:rPr lang="en-US" sz="2400" b="1" i="1" dirty="0">
                <a:solidFill>
                  <a:srgbClr val="353535"/>
                </a:solidFill>
                <a:effectLst/>
                <a:latin typeface="Sitka Text" panose="02000505000000020004" pitchFamily="2" charset="0"/>
                <a:ea typeface="Times New Roman" panose="02020603050405020304" pitchFamily="18" charset="0"/>
                <a:cs typeface="Consolas" panose="020B0609020204030204" pitchFamily="49" charset="0"/>
              </a:rPr>
              <a:t>ABC Technologies, Mumbai, India</a:t>
            </a:r>
            <a:r>
              <a:rPr lang="en-US" sz="2400" dirty="0">
                <a:solidFill>
                  <a:srgbClr val="353535"/>
                </a:solidFill>
                <a:effectLst/>
                <a:latin typeface="Sitka Text" panose="02000505000000020004" pitchFamily="2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2400" dirty="0">
              <a:effectLst/>
              <a:latin typeface="Sitka Text" panose="02000505000000020004" pitchFamily="2" charset="0"/>
              <a:ea typeface="Calibri" panose="020F0502020204030204" pitchFamily="34" charset="0"/>
              <a:cs typeface="Gautami" panose="020B0502040204020203" pitchFamily="34" charset="0"/>
            </a:endParaRPr>
          </a:p>
          <a:p>
            <a:pPr marL="0" marR="0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solidFill>
                  <a:srgbClr val="353535"/>
                </a:solidFill>
                <a:effectLst/>
                <a:latin typeface="Sitka Text" panose="02000505000000020004" pitchFamily="2" charset="0"/>
                <a:ea typeface="Times New Roman" panose="02020603050405020304" pitchFamily="18" charset="0"/>
                <a:cs typeface="Consolas" panose="020B0609020204030204" pitchFamily="49" charset="0"/>
              </a:rPr>
              <a:t>[Note: It is mandatory to pass two arguments in command line]</a:t>
            </a:r>
            <a:endParaRPr lang="en-US" sz="2400" dirty="0">
              <a:effectLst/>
              <a:latin typeface="Sitka Text" panose="02000505000000020004" pitchFamily="2" charset="0"/>
              <a:ea typeface="Calibri" panose="020F0502020204030204" pitchFamily="34" charset="0"/>
              <a:cs typeface="Gautam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roup 9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480776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31" name="Image" r:id="rId5" imgW="6412680" imgH="1942560" progId="Photoshop.Image.12">
                    <p:embed/>
                  </p:oleObj>
                </mc:Choice>
                <mc:Fallback>
                  <p:oleObj name="Image" r:id="rId5" imgW="6412680" imgH="1942560" progId="Photoshop.Image.12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34729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6810001" y="876993"/>
            <a:ext cx="53819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279528" y="329819"/>
            <a:ext cx="659892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atin typeface="Sitka Heading Semibold" pitchFamily="2" charset="0"/>
              </a:rPr>
              <a:t>Finding length of </a:t>
            </a:r>
            <a:r>
              <a:rPr lang="en-US" sz="4400" spc="-5" dirty="0">
                <a:latin typeface="Sitka Heading Semibold" pitchFamily="2" charset="0"/>
              </a:rPr>
              <a:t>an</a:t>
            </a:r>
            <a:r>
              <a:rPr lang="en-US" sz="4400" spc="-135" dirty="0">
                <a:latin typeface="Sitka Heading Semibold" pitchFamily="2" charset="0"/>
              </a:rPr>
              <a:t> </a:t>
            </a:r>
            <a:r>
              <a:rPr lang="en-US" sz="4400" spc="-5" dirty="0">
                <a:latin typeface="Sitka Heading Semibold" pitchFamily="2" charset="0"/>
              </a:rPr>
              <a:t>Array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056E71-7C61-4286-BB3A-84DDF4274C29}"/>
              </a:ext>
            </a:extLst>
          </p:cNvPr>
          <p:cNvSpPr txBox="1"/>
          <p:nvPr/>
        </p:nvSpPr>
        <p:spPr>
          <a:xfrm>
            <a:off x="722142" y="1613331"/>
            <a:ext cx="1074771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To find the number of command line arguments  that a user may pass while executing a java  program.</a:t>
            </a: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	</a:t>
            </a:r>
            <a:r>
              <a:rPr lang="en-US" sz="2400" dirty="0" err="1">
                <a:latin typeface="Sitka Text" panose="02000505000000020004" pitchFamily="2" charset="0"/>
                <a:cs typeface="Arial"/>
              </a:rPr>
              <a:t>args.length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/>
            </a:r>
            <a:br>
              <a:rPr lang="en-US" sz="2400" dirty="0">
                <a:latin typeface="Sitka Text" panose="02000505000000020004" pitchFamily="2" charset="0"/>
                <a:cs typeface="Arial"/>
              </a:rPr>
            </a:br>
            <a:endParaRPr lang="en-US" sz="2400" dirty="0">
              <a:latin typeface="Sitka Text" panose="02000505000000020004" pitchFamily="2" charset="0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where </a:t>
            </a:r>
            <a:r>
              <a:rPr lang="en-US" sz="2400" dirty="0" err="1">
                <a:latin typeface="Sitka Text" panose="02000505000000020004" pitchFamily="2" charset="0"/>
                <a:cs typeface="Arial"/>
              </a:rPr>
              <a:t>args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 is the String array that we pass to the  main method and length is the property of the Array  Object</a:t>
            </a: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endParaRPr lang="en-US" sz="2400" i="1" dirty="0">
              <a:latin typeface="Sitka Text" panose="02000505000000020004" pitchFamily="2" charset="0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480776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55" name="Image" r:id="rId4" imgW="6412680" imgH="1942560" progId="Photoshop.Image.12">
                    <p:embed/>
                  </p:oleObj>
                </mc:Choice>
                <mc:Fallback>
                  <p:oleObj name="Image" r:id="rId4" imgW="6412680" imgH="1942560" progId="Photoshop.Image.12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04518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5181600" y="876993"/>
            <a:ext cx="7010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534789" y="234086"/>
            <a:ext cx="453361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tka Heading Semibold" pitchFamily="2" charset="0"/>
              </a:rPr>
              <a:t>Try it and Tell me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056E71-7C61-4286-BB3A-84DDF4274C29}"/>
              </a:ext>
            </a:extLst>
          </p:cNvPr>
          <p:cNvSpPr txBox="1"/>
          <p:nvPr/>
        </p:nvSpPr>
        <p:spPr>
          <a:xfrm>
            <a:off x="534789" y="1103619"/>
            <a:ext cx="11290894" cy="4918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lang="en-US" sz="2400" spc="-5" dirty="0">
                <a:latin typeface="Sitka Text" panose="02000505000000020004" pitchFamily="2" charset="0"/>
                <a:cs typeface="Arial"/>
              </a:rPr>
              <a:t>class </a:t>
            </a:r>
            <a:r>
              <a:rPr lang="en-US" sz="2400" spc="-5" dirty="0" err="1">
                <a:latin typeface="Sitka Text" panose="02000505000000020004" pitchFamily="2" charset="0"/>
                <a:cs typeface="Arial"/>
              </a:rPr>
              <a:t>FindLength</a:t>
            </a:r>
            <a:r>
              <a:rPr lang="en-US" sz="2400" spc="-5" dirty="0">
                <a:latin typeface="Sitka Text" panose="02000505000000020004" pitchFamily="2" charset="0"/>
                <a:cs typeface="Arial"/>
              </a:rPr>
              <a:t>{</a:t>
            </a:r>
            <a:endParaRPr lang="en-US" sz="2400" dirty="0">
              <a:latin typeface="Sitka Text" panose="02000505000000020004" pitchFamily="2" charset="0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580"/>
              </a:spcBef>
            </a:pPr>
            <a:r>
              <a:rPr lang="en-US" sz="2400" spc="-5" dirty="0">
                <a:latin typeface="Sitka Text" panose="02000505000000020004" pitchFamily="2" charset="0"/>
                <a:cs typeface="Arial"/>
              </a:rPr>
              <a:t>public 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static </a:t>
            </a:r>
            <a:r>
              <a:rPr lang="en-US" sz="2400" spc="-5" dirty="0">
                <a:latin typeface="Sitka Text" panose="02000505000000020004" pitchFamily="2" charset="0"/>
                <a:cs typeface="Arial"/>
              </a:rPr>
              <a:t>void 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main(String[ ] </a:t>
            </a:r>
            <a:r>
              <a:rPr lang="en-US" sz="2400" spc="-5" dirty="0" err="1">
                <a:latin typeface="Sitka Text" panose="02000505000000020004" pitchFamily="2" charset="0"/>
                <a:cs typeface="Arial"/>
              </a:rPr>
              <a:t>args</a:t>
            </a:r>
            <a:r>
              <a:rPr lang="en-US" sz="2400" spc="-5" dirty="0">
                <a:latin typeface="Sitka Text" panose="02000505000000020004" pitchFamily="2" charset="0"/>
                <a:cs typeface="Arial"/>
              </a:rPr>
              <a:t>)</a:t>
            </a:r>
            <a:r>
              <a:rPr lang="en-US" sz="2400" spc="-60" dirty="0">
                <a:latin typeface="Sitka Text" panose="02000505000000020004" pitchFamily="2" charset="0"/>
                <a:cs typeface="Arial"/>
              </a:rPr>
              <a:t> 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{</a:t>
            </a:r>
          </a:p>
          <a:p>
            <a:pPr marL="927100" marR="3429635">
              <a:lnSpc>
                <a:spcPct val="120000"/>
              </a:lnSpc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int </a:t>
            </a:r>
            <a:r>
              <a:rPr lang="en-US" sz="2400" dirty="0" err="1">
                <a:latin typeface="Sitka Text" panose="02000505000000020004" pitchFamily="2" charset="0"/>
                <a:cs typeface="Arial"/>
              </a:rPr>
              <a:t>len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 = </a:t>
            </a:r>
            <a:r>
              <a:rPr lang="en-US" sz="2400" spc="-5" dirty="0" err="1">
                <a:latin typeface="Sitka Text" panose="02000505000000020004" pitchFamily="2" charset="0"/>
                <a:cs typeface="Arial"/>
              </a:rPr>
              <a:t>args.length</a:t>
            </a:r>
            <a:r>
              <a:rPr lang="en-US" sz="2400" spc="-5" dirty="0">
                <a:latin typeface="Sitka Text" panose="02000505000000020004" pitchFamily="2" charset="0"/>
                <a:cs typeface="Arial"/>
              </a:rPr>
              <a:t>;  </a:t>
            </a:r>
          </a:p>
          <a:p>
            <a:pPr marL="927100" marR="3429635">
              <a:lnSpc>
                <a:spcPct val="120000"/>
              </a:lnSpc>
            </a:pPr>
            <a:r>
              <a:rPr lang="en-US" sz="2400" spc="-5" dirty="0" err="1">
                <a:latin typeface="Sitka Text" panose="02000505000000020004" pitchFamily="2" charset="0"/>
                <a:cs typeface="Arial"/>
              </a:rPr>
              <a:t>System.out.println</a:t>
            </a:r>
            <a:r>
              <a:rPr lang="en-US" sz="2400" spc="-5" dirty="0">
                <a:latin typeface="Sitka Text" panose="02000505000000020004" pitchFamily="2" charset="0"/>
                <a:cs typeface="Arial"/>
              </a:rPr>
              <a:t>(</a:t>
            </a:r>
            <a:r>
              <a:rPr lang="en-US" sz="2400" spc="-5" dirty="0" err="1">
                <a:latin typeface="Sitka Text" panose="02000505000000020004" pitchFamily="2" charset="0"/>
                <a:cs typeface="Arial"/>
              </a:rPr>
              <a:t>len</a:t>
            </a:r>
            <a:r>
              <a:rPr lang="en-US" sz="2400" spc="-5" dirty="0">
                <a:latin typeface="Sitka Text" panose="02000505000000020004" pitchFamily="2" charset="0"/>
                <a:cs typeface="Arial"/>
              </a:rPr>
              <a:t>);</a:t>
            </a:r>
            <a:endParaRPr lang="en-US" sz="2400" dirty="0">
              <a:latin typeface="Sitka Text" panose="02000505000000020004" pitchFamily="2" charset="0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575"/>
              </a:spcBef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}</a:t>
            </a: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lang="en-US" sz="2400" spc="-5" dirty="0">
                <a:latin typeface="Sitka Text" panose="02000505000000020004" pitchFamily="2" charset="0"/>
                <a:cs typeface="Arial"/>
              </a:rPr>
              <a:t>}</a:t>
            </a: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endParaRPr lang="en-US" sz="2400" spc="-5" dirty="0">
              <a:latin typeface="Sitka Text" panose="02000505000000020004" pitchFamily="2" charset="0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lang="en-US" sz="2400" b="1" spc="-5" dirty="0">
                <a:latin typeface="Sitka Text" panose="02000505000000020004" pitchFamily="2" charset="0"/>
                <a:cs typeface="Arial"/>
              </a:rPr>
              <a:t>What will be the output of following Executions</a:t>
            </a: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lang="pt-BR" sz="2400" i="1" dirty="0">
                <a:latin typeface="Sitka Text" panose="02000505000000020004" pitchFamily="2" charset="0"/>
                <a:cs typeface="Arial"/>
              </a:rPr>
              <a:t>java </a:t>
            </a:r>
            <a:r>
              <a:rPr lang="pt-BR" sz="2400" i="1" spc="-5" dirty="0">
                <a:latin typeface="Sitka Text" panose="02000505000000020004" pitchFamily="2" charset="0"/>
                <a:cs typeface="Arial"/>
              </a:rPr>
              <a:t>FindLength 1 2 3 4 5 6 7</a:t>
            </a:r>
            <a:endParaRPr lang="en-US" sz="2400" i="1" spc="-5" dirty="0">
              <a:latin typeface="Sitka Text" panose="02000505000000020004" pitchFamily="2" charset="0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endParaRPr lang="en-US" sz="2400" spc="-5" dirty="0">
              <a:latin typeface="Sitka Text" panose="02000505000000020004" pitchFamily="2" charset="0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lang="en-US" sz="2400" i="1" dirty="0">
                <a:latin typeface="Sitka Text" panose="02000505000000020004" pitchFamily="2" charset="0"/>
                <a:cs typeface="Arial"/>
              </a:rPr>
              <a:t>java </a:t>
            </a:r>
            <a:r>
              <a:rPr lang="en-US" sz="2400" i="1" spc="-5" dirty="0" err="1">
                <a:latin typeface="Sitka Text" panose="02000505000000020004" pitchFamily="2" charset="0"/>
                <a:cs typeface="Arial"/>
              </a:rPr>
              <a:t>FindLength</a:t>
            </a:r>
            <a:r>
              <a:rPr lang="en-US" sz="2400" i="1" spc="-5" dirty="0">
                <a:latin typeface="Sitka Text" panose="02000505000000020004" pitchFamily="2" charset="0"/>
                <a:cs typeface="Arial"/>
              </a:rPr>
              <a:t> </a:t>
            </a:r>
            <a:r>
              <a:rPr lang="en-US" sz="2400" i="1" spc="-90" dirty="0">
                <a:latin typeface="Sitka Text" panose="02000505000000020004" pitchFamily="2" charset="0"/>
                <a:cs typeface="Arial"/>
              </a:rPr>
              <a:t>Tom </a:t>
            </a:r>
            <a:r>
              <a:rPr lang="en-US" sz="2400" i="1" spc="-5" dirty="0">
                <a:latin typeface="Sitka Text" panose="02000505000000020004" pitchFamily="2" charset="0"/>
                <a:cs typeface="Arial"/>
              </a:rPr>
              <a:t>John Lee</a:t>
            </a:r>
            <a:endParaRPr lang="en-US" sz="2400" i="1" dirty="0">
              <a:latin typeface="Sitka Text" panose="02000505000000020004" pitchFamily="2" charset="0"/>
              <a:cs typeface="Arial"/>
            </a:endParaRPr>
          </a:p>
        </p:txBody>
      </p:sp>
      <p:pic>
        <p:nvPicPr>
          <p:cNvPr id="1028" name="Picture 4" descr="to Try it Now! | Emoticon, Tri, Novelty sign">
            <a:extLst>
              <a:ext uri="{FF2B5EF4-FFF2-40B4-BE49-F238E27FC236}">
                <a16:creationId xmlns:a16="http://schemas.microsoft.com/office/drawing/2014/main" id="{E839CD26-31F1-4DF0-AAD8-239823B10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1890786"/>
            <a:ext cx="247650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480776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79" name="Image" r:id="rId5" imgW="6412680" imgH="1942560" progId="Photoshop.Image.12">
                    <p:embed/>
                  </p:oleObj>
                </mc:Choice>
                <mc:Fallback>
                  <p:oleObj name="Image" r:id="rId5" imgW="6412680" imgH="1942560" progId="Photoshop.Image.12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18275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5741519" y="876993"/>
            <a:ext cx="64504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497776" y="300347"/>
            <a:ext cx="524374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spc="-5" dirty="0">
                <a:latin typeface="Sitka Heading Semibold" pitchFamily="2" charset="0"/>
              </a:rPr>
              <a:t>Primitive </a:t>
            </a:r>
            <a:r>
              <a:rPr lang="en-US" sz="4400" dirty="0">
                <a:latin typeface="Sitka Heading Semibold" pitchFamily="2" charset="0"/>
              </a:rPr>
              <a:t>Data</a:t>
            </a:r>
            <a:r>
              <a:rPr lang="en-US" sz="4400" spc="-75" dirty="0">
                <a:latin typeface="Sitka Heading Semibold" pitchFamily="2" charset="0"/>
              </a:rPr>
              <a:t> </a:t>
            </a:r>
            <a:r>
              <a:rPr lang="en-US" sz="4400" spc="-45" dirty="0">
                <a:latin typeface="Sitka Heading Semibold" pitchFamily="2" charset="0"/>
              </a:rPr>
              <a:t>Types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CBC600A4-0697-41D8-9B08-5A33AD814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661291"/>
              </p:ext>
            </p:extLst>
          </p:nvPr>
        </p:nvGraphicFramePr>
        <p:xfrm>
          <a:off x="441324" y="1216025"/>
          <a:ext cx="11167580" cy="45351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28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1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109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52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123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160020" marR="153035" indent="762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b="1" spc="0" baseline="0" dirty="0">
                          <a:latin typeface="Sitka Text" panose="02000505000000020004" pitchFamily="2" charset="0"/>
                          <a:cs typeface="Arial"/>
                        </a:rPr>
                        <a:t>Data  Type</a:t>
                      </a:r>
                      <a:endParaRPr sz="2000" spc="0" baseline="0" dirty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3175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87D1F1"/>
                    </a:solidFill>
                  </a:tcPr>
                </a:tc>
                <a:tc>
                  <a:txBody>
                    <a:bodyPr/>
                    <a:lstStyle/>
                    <a:p>
                      <a:pPr marL="136525" marR="127000" indent="16256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b="1" spc="0" baseline="0" dirty="0">
                          <a:latin typeface="Sitka Text" panose="02000505000000020004" pitchFamily="2" charset="0"/>
                          <a:cs typeface="Arial"/>
                        </a:rPr>
                        <a:t>Size  (in bits)</a:t>
                      </a:r>
                      <a:endParaRPr sz="2000" spc="0" baseline="0" dirty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3175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87D1F1"/>
                    </a:solidFill>
                  </a:tcPr>
                </a:tc>
                <a:tc>
                  <a:txBody>
                    <a:bodyPr/>
                    <a:lstStyle/>
                    <a:p>
                      <a:pPr marL="49657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en-US" sz="2000" b="1" spc="0" baseline="0" dirty="0">
                          <a:latin typeface="Sitka Text" panose="02000505000000020004" pitchFamily="2" charset="0"/>
                          <a:cs typeface="Arial"/>
                        </a:rPr>
                        <a:t>M</a:t>
                      </a:r>
                      <a:r>
                        <a:rPr sz="2000" b="1" spc="0" baseline="0" dirty="0">
                          <a:latin typeface="Sitka Text" panose="02000505000000020004" pitchFamily="2" charset="0"/>
                          <a:cs typeface="Arial"/>
                        </a:rPr>
                        <a:t>inimum Range</a:t>
                      </a:r>
                      <a:endParaRPr sz="2000" spc="0" baseline="0" dirty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87D1F1"/>
                    </a:solidFill>
                  </a:tcPr>
                </a:tc>
                <a:tc>
                  <a:txBody>
                    <a:bodyPr/>
                    <a:lstStyle/>
                    <a:p>
                      <a:pPr marL="46291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b="1" spc="0" baseline="0" dirty="0">
                          <a:latin typeface="Sitka Text" panose="02000505000000020004" pitchFamily="2" charset="0"/>
                          <a:cs typeface="Arial"/>
                        </a:rPr>
                        <a:t>Maximum Range</a:t>
                      </a:r>
                      <a:endParaRPr sz="2000" spc="0" baseline="0" dirty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87D1F1"/>
                    </a:solidFill>
                  </a:tcPr>
                </a:tc>
                <a:tc>
                  <a:txBody>
                    <a:bodyPr/>
                    <a:lstStyle/>
                    <a:p>
                      <a:pPr marL="172085" marR="19685" indent="-14351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lang="en-US" sz="2000" b="1" spc="0" baseline="0" dirty="0">
                          <a:latin typeface="Sitka Text" panose="02000505000000020004" pitchFamily="2" charset="0"/>
                          <a:cs typeface="Arial"/>
                        </a:rPr>
                        <a:t>D</a:t>
                      </a:r>
                      <a:r>
                        <a:rPr sz="2000" b="1" spc="0" baseline="0" dirty="0">
                          <a:latin typeface="Sitka Text" panose="02000505000000020004" pitchFamily="2" charset="0"/>
                          <a:cs typeface="Arial"/>
                        </a:rPr>
                        <a:t>efault Value  (for fields)</a:t>
                      </a:r>
                      <a:endParaRPr sz="2000" spc="0" baseline="0" dirty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3175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87D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369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0" baseline="0" dirty="0">
                          <a:latin typeface="Sitka Text" panose="02000505000000020004" pitchFamily="2" charset="0"/>
                          <a:cs typeface="Arial"/>
                        </a:rPr>
                        <a:t>byte</a:t>
                      </a:r>
                      <a:endParaRPr sz="20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102235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0" baseline="0" dirty="0">
                          <a:latin typeface="Sitka Text" panose="02000505000000020004" pitchFamily="2" charset="0"/>
                          <a:cs typeface="Arial"/>
                        </a:rPr>
                        <a:t>8</a:t>
                      </a:r>
                      <a:endParaRPr sz="20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102235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0" baseline="0" dirty="0">
                          <a:latin typeface="Sitka Text" panose="02000505000000020004" pitchFamily="2" charset="0"/>
                          <a:cs typeface="Arial"/>
                        </a:rPr>
                        <a:t>-128</a:t>
                      </a:r>
                      <a:endParaRPr sz="20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102235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0" baseline="0" dirty="0">
                          <a:latin typeface="Sitka Text" panose="02000505000000020004" pitchFamily="2" charset="0"/>
                          <a:cs typeface="Arial"/>
                        </a:rPr>
                        <a:t>+127</a:t>
                      </a:r>
                      <a:endParaRPr sz="20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102235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0" baseline="0" dirty="0">
                          <a:latin typeface="Sitka Text" panose="02000505000000020004" pitchFamily="2" charset="0"/>
                          <a:cs typeface="Arial"/>
                        </a:rPr>
                        <a:t>0</a:t>
                      </a:r>
                      <a:endParaRPr sz="20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102235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495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0" baseline="0" dirty="0">
                          <a:latin typeface="Sitka Text" panose="02000505000000020004" pitchFamily="2" charset="0"/>
                          <a:cs typeface="Arial"/>
                        </a:rPr>
                        <a:t>short</a:t>
                      </a:r>
                      <a:endParaRPr sz="20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102235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0" baseline="0" dirty="0">
                          <a:latin typeface="Sitka Text" panose="02000505000000020004" pitchFamily="2" charset="0"/>
                          <a:cs typeface="Arial"/>
                        </a:rPr>
                        <a:t>16</a:t>
                      </a:r>
                      <a:endParaRPr sz="20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102235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0" baseline="0" dirty="0">
                          <a:latin typeface="Sitka Text" panose="02000505000000020004" pitchFamily="2" charset="0"/>
                          <a:cs typeface="Arial"/>
                        </a:rPr>
                        <a:t>-32768</a:t>
                      </a:r>
                      <a:endParaRPr sz="20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102235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0" baseline="0" dirty="0">
                          <a:latin typeface="Sitka Text" panose="02000505000000020004" pitchFamily="2" charset="0"/>
                          <a:cs typeface="Arial"/>
                        </a:rPr>
                        <a:t>+32767</a:t>
                      </a:r>
                      <a:endParaRPr sz="20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102235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0" baseline="0" dirty="0">
                          <a:latin typeface="Sitka Text" panose="02000505000000020004" pitchFamily="2" charset="0"/>
                          <a:cs typeface="Arial"/>
                        </a:rPr>
                        <a:t>0</a:t>
                      </a:r>
                      <a:endParaRPr sz="20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102235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496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0" baseline="0" dirty="0">
                          <a:latin typeface="Sitka Text" panose="02000505000000020004" pitchFamily="2" charset="0"/>
                          <a:cs typeface="Arial"/>
                        </a:rPr>
                        <a:t>int</a:t>
                      </a:r>
                      <a:endParaRPr sz="20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102235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0" baseline="0" dirty="0">
                          <a:latin typeface="Sitka Text" panose="02000505000000020004" pitchFamily="2" charset="0"/>
                          <a:cs typeface="Arial"/>
                        </a:rPr>
                        <a:t>32</a:t>
                      </a:r>
                      <a:endParaRPr sz="20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102235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0" baseline="0" dirty="0">
                          <a:latin typeface="Sitka Text" panose="02000505000000020004" pitchFamily="2" charset="0"/>
                          <a:cs typeface="Arial"/>
                        </a:rPr>
                        <a:t>-2147483648</a:t>
                      </a:r>
                      <a:endParaRPr sz="20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102235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0" baseline="0" dirty="0">
                          <a:latin typeface="Sitka Text" panose="02000505000000020004" pitchFamily="2" charset="0"/>
                          <a:cs typeface="Arial"/>
                        </a:rPr>
                        <a:t>+2147483647</a:t>
                      </a:r>
                      <a:endParaRPr sz="20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102235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0" baseline="0" dirty="0">
                          <a:latin typeface="Sitka Text" panose="02000505000000020004" pitchFamily="2" charset="0"/>
                          <a:cs typeface="Arial"/>
                        </a:rPr>
                        <a:t>0</a:t>
                      </a:r>
                      <a:endParaRPr sz="20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102235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495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0" baseline="0" dirty="0">
                          <a:latin typeface="Sitka Text" panose="02000505000000020004" pitchFamily="2" charset="0"/>
                          <a:cs typeface="Arial"/>
                        </a:rPr>
                        <a:t>long</a:t>
                      </a:r>
                      <a:endParaRPr sz="20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10287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0" baseline="0" dirty="0">
                          <a:latin typeface="Sitka Text" panose="02000505000000020004" pitchFamily="2" charset="0"/>
                          <a:cs typeface="Arial"/>
                        </a:rPr>
                        <a:t>64</a:t>
                      </a:r>
                      <a:endParaRPr sz="20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10287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0" baseline="0" dirty="0">
                          <a:latin typeface="Sitka Text" panose="02000505000000020004" pitchFamily="2" charset="0"/>
                          <a:cs typeface="Arial"/>
                        </a:rPr>
                        <a:t>-9223372036854775808</a:t>
                      </a:r>
                      <a:endParaRPr sz="20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10287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0" baseline="0" dirty="0">
                          <a:latin typeface="Sitka Text" panose="02000505000000020004" pitchFamily="2" charset="0"/>
                          <a:cs typeface="Arial"/>
                        </a:rPr>
                        <a:t>+9223372036854775807</a:t>
                      </a:r>
                      <a:endParaRPr sz="20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10287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16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0" baseline="0" dirty="0">
                          <a:latin typeface="Sitka Text" panose="02000505000000020004" pitchFamily="2" charset="0"/>
                          <a:cs typeface="Arial"/>
                        </a:rPr>
                        <a:t>0L</a:t>
                      </a:r>
                      <a:endParaRPr sz="20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10287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496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0" baseline="0" dirty="0">
                          <a:latin typeface="Sitka Text" panose="02000505000000020004" pitchFamily="2" charset="0"/>
                          <a:cs typeface="Arial"/>
                        </a:rPr>
                        <a:t>float</a:t>
                      </a:r>
                      <a:endParaRPr sz="20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10287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0" baseline="0" dirty="0">
                          <a:latin typeface="Sitka Text" panose="02000505000000020004" pitchFamily="2" charset="0"/>
                          <a:cs typeface="Arial"/>
                        </a:rPr>
                        <a:t>32</a:t>
                      </a:r>
                      <a:endParaRPr sz="20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10287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0" baseline="0" dirty="0">
                          <a:latin typeface="Sitka Text" panose="02000505000000020004" pitchFamily="2" charset="0"/>
                          <a:cs typeface="Arial"/>
                        </a:rPr>
                        <a:t>1.40E-45</a:t>
                      </a:r>
                      <a:endParaRPr sz="20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10287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0" baseline="0" dirty="0">
                          <a:latin typeface="Sitka Text" panose="02000505000000020004" pitchFamily="2" charset="0"/>
                          <a:cs typeface="Arial"/>
                        </a:rPr>
                        <a:t>3.40282346638528860e+38</a:t>
                      </a:r>
                      <a:endParaRPr sz="20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10287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53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0" baseline="0" dirty="0">
                          <a:latin typeface="Sitka Text" panose="02000505000000020004" pitchFamily="2" charset="0"/>
                          <a:cs typeface="Arial"/>
                        </a:rPr>
                        <a:t>0.0f</a:t>
                      </a:r>
                      <a:endParaRPr sz="20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10287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042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endParaRPr sz="2000" spc="0" baseline="0">
                        <a:latin typeface="Sitka Text" panose="02000505000000020004" pitchFamily="2" charset="0"/>
                        <a:cs typeface="Times New Roman"/>
                      </a:endParaRPr>
                    </a:p>
                    <a:p>
                      <a:pPr marL="952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0" baseline="0" dirty="0">
                          <a:latin typeface="Sitka Text" panose="02000505000000020004" pitchFamily="2" charset="0"/>
                          <a:cs typeface="Arial"/>
                        </a:rPr>
                        <a:t>double</a:t>
                      </a:r>
                      <a:endParaRPr sz="20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635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endParaRPr sz="2000" spc="0" baseline="0">
                        <a:latin typeface="Sitka Text" panose="02000505000000020004" pitchFamily="2" charset="0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0" baseline="0" dirty="0">
                          <a:latin typeface="Sitka Text" panose="02000505000000020004" pitchFamily="2" charset="0"/>
                          <a:cs typeface="Arial"/>
                        </a:rPr>
                        <a:t>64</a:t>
                      </a:r>
                      <a:endParaRPr sz="20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635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endParaRPr sz="2000" spc="0" baseline="0">
                        <a:latin typeface="Sitka Text" panose="02000505000000020004" pitchFamily="2" charset="0"/>
                        <a:cs typeface="Times New Roman"/>
                      </a:endParaRPr>
                    </a:p>
                    <a:p>
                      <a:pPr marL="58419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0" baseline="0" dirty="0">
                          <a:latin typeface="Sitka Text" panose="02000505000000020004" pitchFamily="2" charset="0"/>
                          <a:cs typeface="Arial"/>
                        </a:rPr>
                        <a:t>4.94065645841246544e-324d</a:t>
                      </a:r>
                      <a:endParaRPr sz="20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635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endParaRPr sz="2000" spc="0" baseline="0">
                        <a:latin typeface="Sitka Text" panose="02000505000000020004" pitchFamily="2" charset="0"/>
                        <a:cs typeface="Times New Roman"/>
                      </a:endParaRPr>
                    </a:p>
                    <a:p>
                      <a:pPr marL="58419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0" baseline="0" dirty="0">
                          <a:latin typeface="Sitka Text" panose="02000505000000020004" pitchFamily="2" charset="0"/>
                          <a:cs typeface="Arial"/>
                        </a:rPr>
                        <a:t>1.79769313486231570e+308d</a:t>
                      </a:r>
                      <a:endParaRPr sz="20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635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endParaRPr sz="2000" spc="0" baseline="0">
                        <a:latin typeface="Sitka Text" panose="02000505000000020004" pitchFamily="2" charset="0"/>
                        <a:cs typeface="Times New Roman"/>
                      </a:endParaRPr>
                    </a:p>
                    <a:p>
                      <a:pPr marL="5016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0" baseline="0" dirty="0">
                          <a:latin typeface="Sitka Text" panose="02000505000000020004" pitchFamily="2" charset="0"/>
                          <a:cs typeface="Arial"/>
                        </a:rPr>
                        <a:t>0.0d</a:t>
                      </a:r>
                      <a:endParaRPr sz="20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635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2521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0" baseline="0" dirty="0">
                          <a:latin typeface="Sitka Text" panose="02000505000000020004" pitchFamily="2" charset="0"/>
                          <a:cs typeface="Arial"/>
                        </a:rPr>
                        <a:t>char</a:t>
                      </a:r>
                      <a:endParaRPr sz="20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10287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0" baseline="0" dirty="0">
                          <a:latin typeface="Sitka Text" panose="02000505000000020004" pitchFamily="2" charset="0"/>
                          <a:cs typeface="Arial"/>
                        </a:rPr>
                        <a:t>16</a:t>
                      </a:r>
                      <a:endParaRPr sz="20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10287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endParaRPr sz="2000" spc="0" baseline="0">
                        <a:latin typeface="Sitka Text" panose="02000505000000020004" pitchFamily="2" charset="0"/>
                        <a:cs typeface="Times New Roman"/>
                      </a:endParaRPr>
                    </a:p>
                  </a:txBody>
                  <a:tcPr marL="0" marR="0" marT="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0" baseline="0" dirty="0">
                          <a:latin typeface="Sitka Text" panose="02000505000000020004" pitchFamily="2" charset="0"/>
                          <a:cs typeface="Arial"/>
                        </a:rPr>
                        <a:t>0 to 65,535</a:t>
                      </a:r>
                      <a:endParaRPr sz="20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10287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80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0" baseline="0" dirty="0">
                          <a:latin typeface="Sitka Text" panose="02000505000000020004" pitchFamily="2" charset="0"/>
                          <a:cs typeface="Arial"/>
                        </a:rPr>
                        <a:t>'\u0000'</a:t>
                      </a:r>
                      <a:endParaRPr sz="20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10287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0570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0" baseline="0" dirty="0">
                          <a:latin typeface="Sitka Text" panose="02000505000000020004" pitchFamily="2" charset="0"/>
                          <a:cs typeface="Arial"/>
                        </a:rPr>
                        <a:t>boolean</a:t>
                      </a:r>
                      <a:endParaRPr sz="20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12192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0" baseline="0" dirty="0">
                          <a:latin typeface="Sitka Text" panose="02000505000000020004" pitchFamily="2" charset="0"/>
                          <a:cs typeface="Arial"/>
                        </a:rPr>
                        <a:t>1</a:t>
                      </a:r>
                    </a:p>
                  </a:txBody>
                  <a:tcPr marL="0" marR="0" marT="12192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0" baseline="0" dirty="0">
                          <a:latin typeface="Sitka Text" panose="02000505000000020004" pitchFamily="2" charset="0"/>
                          <a:cs typeface="Arial"/>
                        </a:rPr>
                        <a:t>NA</a:t>
                      </a:r>
                      <a:endParaRPr sz="20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12192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419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0" baseline="0" dirty="0">
                          <a:latin typeface="Sitka Text" panose="02000505000000020004" pitchFamily="2" charset="0"/>
                          <a:cs typeface="Arial"/>
                        </a:rPr>
                        <a:t>NA</a:t>
                      </a:r>
                      <a:endParaRPr sz="20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12192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016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000" spc="0" baseline="0" dirty="0">
                          <a:latin typeface="Sitka Text" panose="02000505000000020004" pitchFamily="2" charset="0"/>
                          <a:cs typeface="Arial"/>
                        </a:rPr>
                        <a:t>false</a:t>
                      </a:r>
                    </a:p>
                  </a:txBody>
                  <a:tcPr marL="0" marR="0" marT="121920" marB="0" anchor="ctr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480776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03" name="Image" r:id="rId4" imgW="6412680" imgH="1942560" progId="Photoshop.Image.12">
                    <p:embed/>
                  </p:oleObj>
                </mc:Choice>
                <mc:Fallback>
                  <p:oleObj name="Image" r:id="rId4" imgW="6412680" imgH="1942560" progId="Photoshop.Image.12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22210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5181600" y="876993"/>
            <a:ext cx="7010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534789" y="234086"/>
            <a:ext cx="453361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tka Heading Semibold" pitchFamily="2" charset="0"/>
              </a:rPr>
              <a:t>Try it and Tell me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pic>
        <p:nvPicPr>
          <p:cNvPr id="1028" name="Picture 4" descr="to Try it Now! | Emoticon, Tri, Novelty sign">
            <a:extLst>
              <a:ext uri="{FF2B5EF4-FFF2-40B4-BE49-F238E27FC236}">
                <a16:creationId xmlns:a16="http://schemas.microsoft.com/office/drawing/2014/main" id="{E839CD26-31F1-4DF0-AAD8-239823B10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546" y="1930543"/>
            <a:ext cx="247650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DF47C5-7061-436B-84F2-0B88AFF2AEFE}"/>
              </a:ext>
            </a:extLst>
          </p:cNvPr>
          <p:cNvSpPr txBox="1"/>
          <p:nvPr/>
        </p:nvSpPr>
        <p:spPr>
          <a:xfrm>
            <a:off x="534788" y="1240688"/>
            <a:ext cx="10119959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latin typeface="Sitka Text" panose="02000505000000020004" pitchFamily="2" charset="0"/>
                <a:cs typeface="Times New Roman"/>
              </a:rPr>
              <a:t>What will be the result, if we try to compile and execute the following  code?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lang="en-US" sz="2400" dirty="0">
              <a:latin typeface="Sitka Text" panose="02000505000000020004" pitchFamily="2" charset="0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2400" dirty="0">
                <a:latin typeface="Sitka Text" panose="02000505000000020004" pitchFamily="2" charset="0"/>
                <a:cs typeface="Times New Roman"/>
              </a:rPr>
              <a:t>class Test {</a:t>
            </a:r>
          </a:p>
          <a:p>
            <a:pPr marL="927100" marR="2608580" indent="-457200">
              <a:lnSpc>
                <a:spcPts val="3460"/>
              </a:lnSpc>
              <a:spcBef>
                <a:spcPts val="204"/>
              </a:spcBef>
              <a:tabLst>
                <a:tab pos="4605020" algn="l"/>
              </a:tabLst>
            </a:pPr>
            <a:r>
              <a:rPr lang="en-US" sz="2400" dirty="0">
                <a:latin typeface="Sitka Text" panose="02000505000000020004" pitchFamily="2" charset="0"/>
                <a:cs typeface="Times New Roman"/>
              </a:rPr>
              <a:t>public static void main(String </a:t>
            </a:r>
            <a:r>
              <a:rPr lang="en-US" sz="2400" dirty="0" err="1">
                <a:latin typeface="Sitka Text" panose="02000505000000020004" pitchFamily="2" charset="0"/>
                <a:cs typeface="Times New Roman"/>
              </a:rPr>
              <a:t>args</a:t>
            </a:r>
            <a:r>
              <a:rPr lang="en-US" sz="2400" dirty="0">
                <a:latin typeface="Sitka Text" panose="02000505000000020004" pitchFamily="2" charset="0"/>
                <a:cs typeface="Times New Roman"/>
              </a:rPr>
              <a:t>[]) {  </a:t>
            </a:r>
          </a:p>
          <a:p>
            <a:pPr marL="927100" marR="2608580" indent="-457200">
              <a:lnSpc>
                <a:spcPts val="3460"/>
              </a:lnSpc>
              <a:spcBef>
                <a:spcPts val="204"/>
              </a:spcBef>
              <a:tabLst>
                <a:tab pos="4605020" algn="l"/>
              </a:tabLst>
            </a:pPr>
            <a:r>
              <a:rPr lang="en-US" sz="2400" dirty="0">
                <a:latin typeface="Sitka Text" panose="02000505000000020004" pitchFamily="2" charset="0"/>
                <a:cs typeface="Times New Roman"/>
              </a:rPr>
              <a:t>	byte b=128;</a:t>
            </a:r>
          </a:p>
          <a:p>
            <a:pPr marL="927100">
              <a:lnSpc>
                <a:spcPct val="100000"/>
              </a:lnSpc>
              <a:spcBef>
                <a:spcPts val="365"/>
              </a:spcBef>
            </a:pPr>
            <a:r>
              <a:rPr lang="en-US" sz="2400" dirty="0" err="1">
                <a:latin typeface="Sitka Text" panose="02000505000000020004" pitchFamily="2" charset="0"/>
                <a:cs typeface="Times New Roman"/>
              </a:rPr>
              <a:t>System.out.println</a:t>
            </a:r>
            <a:r>
              <a:rPr lang="en-US" sz="2400" dirty="0">
                <a:latin typeface="Sitka Text" panose="02000505000000020004" pitchFamily="2" charset="0"/>
                <a:cs typeface="Times New Roman"/>
              </a:rPr>
              <a:t>(b);</a:t>
            </a:r>
          </a:p>
          <a:p>
            <a:pPr marL="469900">
              <a:lnSpc>
                <a:spcPct val="100000"/>
              </a:lnSpc>
              <a:spcBef>
                <a:spcPts val="575"/>
              </a:spcBef>
            </a:pPr>
            <a:r>
              <a:rPr lang="en-US" sz="2400" dirty="0">
                <a:latin typeface="Sitka Text" panose="02000505000000020004" pitchFamily="2" charset="0"/>
                <a:cs typeface="Times New Roman"/>
              </a:rPr>
              <a:t>}</a:t>
            </a: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lang="en-US" sz="2400" dirty="0">
                <a:latin typeface="Sitka Text" panose="02000505000000020004" pitchFamily="2" charset="0"/>
                <a:cs typeface="Times New Roman"/>
              </a:rPr>
              <a:t>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roup 9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480776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27" name="Image" r:id="rId5" imgW="6412680" imgH="1942560" progId="Photoshop.Image.12">
                    <p:embed/>
                  </p:oleObj>
                </mc:Choice>
                <mc:Fallback>
                  <p:oleObj name="Image" r:id="rId5" imgW="6412680" imgH="1942560" progId="Photoshop.Image.12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8130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5181600" y="876993"/>
            <a:ext cx="7010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534789" y="234086"/>
            <a:ext cx="453361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tka Heading Semibold" pitchFamily="2" charset="0"/>
              </a:rPr>
              <a:t>Try it and Tell me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pic>
        <p:nvPicPr>
          <p:cNvPr id="1028" name="Picture 4" descr="to Try it Now! | Emoticon, Tri, Novelty sign">
            <a:extLst>
              <a:ext uri="{FF2B5EF4-FFF2-40B4-BE49-F238E27FC236}">
                <a16:creationId xmlns:a16="http://schemas.microsoft.com/office/drawing/2014/main" id="{E839CD26-31F1-4DF0-AAD8-239823B10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546" y="1930543"/>
            <a:ext cx="247650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DF47C5-7061-436B-84F2-0B88AFF2AEFE}"/>
              </a:ext>
            </a:extLst>
          </p:cNvPr>
          <p:cNvSpPr txBox="1"/>
          <p:nvPr/>
        </p:nvSpPr>
        <p:spPr>
          <a:xfrm>
            <a:off x="534788" y="1240688"/>
            <a:ext cx="10119959" cy="4678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latin typeface="Sitka Text" panose="02000505000000020004" pitchFamily="2" charset="0"/>
                <a:cs typeface="Times New Roman"/>
              </a:rPr>
              <a:t>What will be the result, if we try to compile and execute the following code?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lang="en-US" sz="2400" dirty="0">
              <a:latin typeface="Sitka Text" panose="02000505000000020004" pitchFamily="2" charset="0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z="2400" dirty="0">
                <a:latin typeface="Sitka Text" panose="02000505000000020004" pitchFamily="2" charset="0"/>
                <a:cs typeface="Times New Roman"/>
              </a:rPr>
              <a:t>class Test {</a:t>
            </a:r>
          </a:p>
          <a:p>
            <a:pPr marL="927100" marR="2839085" indent="-457200">
              <a:lnSpc>
                <a:spcPct val="120000"/>
              </a:lnSpc>
              <a:spcBef>
                <a:spcPts val="5"/>
              </a:spcBef>
            </a:pPr>
            <a:r>
              <a:rPr lang="en-US" sz="2400" dirty="0">
                <a:latin typeface="Sitka Text" panose="02000505000000020004" pitchFamily="2" charset="0"/>
                <a:cs typeface="Times New Roman"/>
              </a:rPr>
              <a:t>public static void main(String </a:t>
            </a:r>
            <a:r>
              <a:rPr lang="en-US" sz="2400" dirty="0" err="1">
                <a:latin typeface="Sitka Text" panose="02000505000000020004" pitchFamily="2" charset="0"/>
                <a:cs typeface="Times New Roman"/>
              </a:rPr>
              <a:t>ar</a:t>
            </a:r>
            <a:r>
              <a:rPr lang="en-US" sz="2400" dirty="0">
                <a:latin typeface="Sitka Text" panose="02000505000000020004" pitchFamily="2" charset="0"/>
                <a:cs typeface="Times New Roman"/>
              </a:rPr>
              <a:t>[]) {  </a:t>
            </a:r>
          </a:p>
          <a:p>
            <a:pPr marL="927100" marR="2839085" indent="-457200">
              <a:lnSpc>
                <a:spcPct val="120000"/>
              </a:lnSpc>
              <a:spcBef>
                <a:spcPts val="5"/>
              </a:spcBef>
            </a:pPr>
            <a:r>
              <a:rPr lang="en-US" sz="2400" dirty="0">
                <a:latin typeface="Sitka Text" panose="02000505000000020004" pitchFamily="2" charset="0"/>
                <a:cs typeface="Times New Roman"/>
              </a:rPr>
              <a:t> 	double f=1.2;</a:t>
            </a:r>
          </a:p>
          <a:p>
            <a:pPr marL="927100" marR="4152265">
              <a:lnSpc>
                <a:spcPct val="120000"/>
              </a:lnSpc>
            </a:pPr>
            <a:r>
              <a:rPr lang="en-US" sz="2400" dirty="0" err="1">
                <a:latin typeface="Sitka Text" panose="02000505000000020004" pitchFamily="2" charset="0"/>
                <a:cs typeface="Times New Roman"/>
              </a:rPr>
              <a:t>boolean</a:t>
            </a:r>
            <a:r>
              <a:rPr lang="en-US" sz="2400" dirty="0">
                <a:latin typeface="Sitka Text" panose="02000505000000020004" pitchFamily="2" charset="0"/>
                <a:cs typeface="Times New Roman"/>
              </a:rPr>
              <a:t> b=1;  </a:t>
            </a:r>
            <a:r>
              <a:rPr lang="en-US" sz="2400" dirty="0" err="1">
                <a:latin typeface="Sitka Text" panose="02000505000000020004" pitchFamily="2" charset="0"/>
                <a:cs typeface="Times New Roman"/>
              </a:rPr>
              <a:t>System.out.println</a:t>
            </a:r>
            <a:r>
              <a:rPr lang="en-US" sz="2400" dirty="0">
                <a:latin typeface="Sitka Text" panose="02000505000000020004" pitchFamily="2" charset="0"/>
                <a:cs typeface="Times New Roman"/>
              </a:rPr>
              <a:t>(f);  </a:t>
            </a:r>
            <a:r>
              <a:rPr lang="en-US" sz="2400" dirty="0" err="1">
                <a:latin typeface="Sitka Text" panose="02000505000000020004" pitchFamily="2" charset="0"/>
                <a:cs typeface="Times New Roman"/>
              </a:rPr>
              <a:t>System.out.println</a:t>
            </a:r>
            <a:r>
              <a:rPr lang="en-US" sz="2400" dirty="0">
                <a:latin typeface="Sitka Text" panose="02000505000000020004" pitchFamily="2" charset="0"/>
                <a:cs typeface="Times New Roman"/>
              </a:rPr>
              <a:t>(b);</a:t>
            </a:r>
          </a:p>
          <a:p>
            <a:pPr marL="469900">
              <a:lnSpc>
                <a:spcPct val="100000"/>
              </a:lnSpc>
              <a:spcBef>
                <a:spcPts val="580"/>
              </a:spcBef>
            </a:pPr>
            <a:r>
              <a:rPr lang="en-US" sz="2400" dirty="0">
                <a:latin typeface="Sitka Text" panose="02000505000000020004" pitchFamily="2" charset="0"/>
                <a:cs typeface="Times New Roman"/>
              </a:rPr>
              <a:t>}</a:t>
            </a: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lang="en-US" sz="2400" dirty="0">
                <a:latin typeface="Sitka Text" panose="02000505000000020004" pitchFamily="2" charset="0"/>
                <a:cs typeface="Times New Roman"/>
              </a:rPr>
              <a:t>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roup 9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480776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51" name="Image" r:id="rId5" imgW="6412680" imgH="1942560" progId="Photoshop.Image.12">
                    <p:embed/>
                  </p:oleObj>
                </mc:Choice>
                <mc:Fallback>
                  <p:oleObj name="Image" r:id="rId5" imgW="6412680" imgH="1942560" progId="Photoshop.Image.12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05984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5181600" y="876993"/>
            <a:ext cx="7010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534789" y="234086"/>
            <a:ext cx="453361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tka Heading Semibold" pitchFamily="2" charset="0"/>
              </a:rPr>
              <a:t>Try it and Tell me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pic>
        <p:nvPicPr>
          <p:cNvPr id="1028" name="Picture 4" descr="to Try it Now! | Emoticon, Tri, Novelty sign">
            <a:extLst>
              <a:ext uri="{FF2B5EF4-FFF2-40B4-BE49-F238E27FC236}">
                <a16:creationId xmlns:a16="http://schemas.microsoft.com/office/drawing/2014/main" id="{E839CD26-31F1-4DF0-AAD8-239823B10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546" y="1930543"/>
            <a:ext cx="247650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DF47C5-7061-436B-84F2-0B88AFF2AEFE}"/>
              </a:ext>
            </a:extLst>
          </p:cNvPr>
          <p:cNvSpPr txBox="1"/>
          <p:nvPr/>
        </p:nvSpPr>
        <p:spPr>
          <a:xfrm>
            <a:off x="534788" y="1240688"/>
            <a:ext cx="10119959" cy="48259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lang="en-US" sz="2400" dirty="0">
              <a:latin typeface="Sitka Text" panose="02000505000000020004" pitchFamily="2" charset="0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z="2400" dirty="0">
                <a:latin typeface="Sitka Text" panose="02000505000000020004" pitchFamily="2" charset="0"/>
                <a:cs typeface="Times New Roman"/>
              </a:rPr>
              <a:t>class Test {</a:t>
            </a:r>
          </a:p>
          <a:p>
            <a:pPr marL="927100" marR="2839085" indent="-457200">
              <a:lnSpc>
                <a:spcPct val="120000"/>
              </a:lnSpc>
              <a:spcBef>
                <a:spcPts val="5"/>
              </a:spcBef>
            </a:pPr>
            <a:r>
              <a:rPr lang="en-US" sz="2400" dirty="0">
                <a:latin typeface="Sitka Text" panose="02000505000000020004" pitchFamily="2" charset="0"/>
                <a:cs typeface="Times New Roman"/>
              </a:rPr>
              <a:t>public static void main(String </a:t>
            </a:r>
            <a:r>
              <a:rPr lang="en-US" sz="2400" dirty="0" err="1">
                <a:latin typeface="Sitka Text" panose="02000505000000020004" pitchFamily="2" charset="0"/>
                <a:cs typeface="Times New Roman"/>
              </a:rPr>
              <a:t>ar</a:t>
            </a:r>
            <a:r>
              <a:rPr lang="en-US" sz="2400" dirty="0">
                <a:latin typeface="Sitka Text" panose="02000505000000020004" pitchFamily="2" charset="0"/>
                <a:cs typeface="Times New Roman"/>
              </a:rPr>
              <a:t>[]) {  </a:t>
            </a:r>
          </a:p>
          <a:p>
            <a:pPr marL="927100" marR="2839085" indent="-457200">
              <a:lnSpc>
                <a:spcPct val="120000"/>
              </a:lnSpc>
              <a:spcBef>
                <a:spcPts val="5"/>
              </a:spcBef>
            </a:pPr>
            <a:r>
              <a:rPr lang="en-US" sz="2400" dirty="0">
                <a:latin typeface="Sitka Text" panose="02000505000000020004" pitchFamily="2" charset="0"/>
                <a:cs typeface="Times New Roman"/>
              </a:rPr>
              <a:t> 	float f=1;</a:t>
            </a:r>
          </a:p>
          <a:p>
            <a:pPr marL="927100" marR="2839085" indent="-457200">
              <a:lnSpc>
                <a:spcPct val="120000"/>
              </a:lnSpc>
              <a:spcBef>
                <a:spcPts val="5"/>
              </a:spcBef>
            </a:pPr>
            <a:r>
              <a:rPr lang="en-US" sz="2400" dirty="0">
                <a:latin typeface="Sitka Text" panose="02000505000000020004" pitchFamily="2" charset="0"/>
                <a:cs typeface="Times New Roman"/>
              </a:rPr>
              <a:t>	float b=1.2;</a:t>
            </a:r>
          </a:p>
          <a:p>
            <a:pPr marL="927100" marR="2839085" indent="-457200">
              <a:lnSpc>
                <a:spcPct val="120000"/>
              </a:lnSpc>
              <a:spcBef>
                <a:spcPts val="5"/>
              </a:spcBef>
            </a:pPr>
            <a:r>
              <a:rPr lang="en-US" sz="2400" dirty="0">
                <a:latin typeface="Sitka Text" panose="02000505000000020004" pitchFamily="2" charset="0"/>
                <a:cs typeface="Times New Roman"/>
              </a:rPr>
              <a:t>	float c=1.2323f;</a:t>
            </a:r>
          </a:p>
          <a:p>
            <a:pPr marL="927100" marR="2839085" indent="-457200">
              <a:lnSpc>
                <a:spcPct val="120000"/>
              </a:lnSpc>
              <a:spcBef>
                <a:spcPts val="5"/>
              </a:spcBef>
            </a:pPr>
            <a:r>
              <a:rPr lang="en-US" sz="2400" dirty="0">
                <a:latin typeface="Sitka Text" panose="02000505000000020004" pitchFamily="2" charset="0"/>
                <a:cs typeface="Times New Roman"/>
              </a:rPr>
              <a:t>	</a:t>
            </a:r>
            <a:r>
              <a:rPr lang="en-US" sz="2400" dirty="0" err="1">
                <a:latin typeface="Sitka Text" panose="02000505000000020004" pitchFamily="2" charset="0"/>
                <a:cs typeface="Times New Roman"/>
              </a:rPr>
              <a:t>System.out.println</a:t>
            </a:r>
            <a:r>
              <a:rPr lang="en-US" sz="2400" dirty="0">
                <a:latin typeface="Sitka Text" panose="02000505000000020004" pitchFamily="2" charset="0"/>
                <a:cs typeface="Times New Roman"/>
              </a:rPr>
              <a:t>(f);  </a:t>
            </a:r>
            <a:r>
              <a:rPr lang="en-US" sz="2400" dirty="0" err="1">
                <a:latin typeface="Sitka Text" panose="02000505000000020004" pitchFamily="2" charset="0"/>
                <a:cs typeface="Times New Roman"/>
              </a:rPr>
              <a:t>System.out.println</a:t>
            </a:r>
            <a:r>
              <a:rPr lang="en-US" sz="2400" dirty="0">
                <a:latin typeface="Sitka Text" panose="02000505000000020004" pitchFamily="2" charset="0"/>
                <a:cs typeface="Times New Roman"/>
              </a:rPr>
              <a:t>(b);</a:t>
            </a:r>
          </a:p>
          <a:p>
            <a:pPr marL="927100" marR="2839085" indent="-457200">
              <a:lnSpc>
                <a:spcPct val="120000"/>
              </a:lnSpc>
              <a:spcBef>
                <a:spcPts val="5"/>
              </a:spcBef>
            </a:pPr>
            <a:r>
              <a:rPr lang="en-US" sz="2400" dirty="0">
                <a:latin typeface="Sitka Text" panose="02000505000000020004" pitchFamily="2" charset="0"/>
                <a:cs typeface="Times New Roman"/>
              </a:rPr>
              <a:t>	</a:t>
            </a:r>
            <a:r>
              <a:rPr lang="en-US" sz="2400" dirty="0" err="1">
                <a:latin typeface="Sitka Text" panose="02000505000000020004" pitchFamily="2" charset="0"/>
                <a:cs typeface="Times New Roman"/>
              </a:rPr>
              <a:t>System.out.println</a:t>
            </a:r>
            <a:r>
              <a:rPr lang="en-US" sz="2400" dirty="0">
                <a:latin typeface="Sitka Text" panose="02000505000000020004" pitchFamily="2" charset="0"/>
                <a:cs typeface="Times New Roman"/>
              </a:rPr>
              <a:t>(c);</a:t>
            </a:r>
          </a:p>
          <a:p>
            <a:pPr marL="469900">
              <a:lnSpc>
                <a:spcPct val="100000"/>
              </a:lnSpc>
              <a:spcBef>
                <a:spcPts val="580"/>
              </a:spcBef>
            </a:pPr>
            <a:r>
              <a:rPr lang="en-US" sz="2400" dirty="0">
                <a:latin typeface="Sitka Text" panose="02000505000000020004" pitchFamily="2" charset="0"/>
                <a:cs typeface="Times New Roman"/>
              </a:rPr>
              <a:t>}</a:t>
            </a: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lang="en-US" sz="2400" dirty="0">
                <a:latin typeface="Sitka Text" panose="02000505000000020004" pitchFamily="2" charset="0"/>
                <a:cs typeface="Times New Roman"/>
              </a:rPr>
              <a:t>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roup 9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480776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75" name="Image" r:id="rId5" imgW="6412680" imgH="1942560" progId="Photoshop.Image.12">
                    <p:embed/>
                  </p:oleObj>
                </mc:Choice>
                <mc:Fallback>
                  <p:oleObj name="Image" r:id="rId5" imgW="6412680" imgH="1942560" progId="Photoshop.Image.12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16221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5181600" y="876993"/>
            <a:ext cx="7010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534789" y="234086"/>
            <a:ext cx="453361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tka Heading Semibold" pitchFamily="2" charset="0"/>
              </a:rPr>
              <a:t>Try it and Tell me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pic>
        <p:nvPicPr>
          <p:cNvPr id="1028" name="Picture 4" descr="to Try it Now! | Emoticon, Tri, Novelty sign">
            <a:extLst>
              <a:ext uri="{FF2B5EF4-FFF2-40B4-BE49-F238E27FC236}">
                <a16:creationId xmlns:a16="http://schemas.microsoft.com/office/drawing/2014/main" id="{E839CD26-31F1-4DF0-AAD8-239823B10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546" y="1930543"/>
            <a:ext cx="247650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DF47C5-7061-436B-84F2-0B88AFF2AEFE}"/>
              </a:ext>
            </a:extLst>
          </p:cNvPr>
          <p:cNvSpPr txBox="1"/>
          <p:nvPr/>
        </p:nvSpPr>
        <p:spPr>
          <a:xfrm>
            <a:off x="707066" y="1137389"/>
            <a:ext cx="10119959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Sitka Text" panose="02000505000000020004" pitchFamily="2" charset="0"/>
              </a:rPr>
              <a:t>class </a:t>
            </a:r>
            <a:r>
              <a:rPr lang="en-US" sz="2400" dirty="0" err="1">
                <a:latin typeface="Sitka Text" panose="02000505000000020004" pitchFamily="2" charset="0"/>
              </a:rPr>
              <a:t>FloatExample</a:t>
            </a:r>
            <a:endParaRPr lang="en-US" sz="2400" dirty="0">
              <a:latin typeface="Sitka Text" panose="02000505000000020004" pitchFamily="2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Sitka Text" panose="02000505000000020004" pitchFamily="2" charset="0"/>
              </a:rPr>
              <a:t>{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Sitka Text" panose="02000505000000020004" pitchFamily="2" charset="0"/>
              </a:rPr>
              <a:t>  public static void main(String </a:t>
            </a:r>
            <a:r>
              <a:rPr lang="en-US" sz="2400" dirty="0" err="1">
                <a:latin typeface="Sitka Text" panose="02000505000000020004" pitchFamily="2" charset="0"/>
              </a:rPr>
              <a:t>args</a:t>
            </a:r>
            <a:r>
              <a:rPr lang="en-US" sz="2400" dirty="0">
                <a:latin typeface="Sitka Text" panose="02000505000000020004" pitchFamily="2" charset="0"/>
              </a:rPr>
              <a:t>[])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Sitka Text" panose="02000505000000020004" pitchFamily="2" charset="0"/>
              </a:rPr>
              <a:t>   {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Sitka Text" panose="02000505000000020004" pitchFamily="2" charset="0"/>
              </a:rPr>
              <a:t>     float d=987654321.1234567f;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Sitka Text" panose="02000505000000020004" pitchFamily="2" charset="0"/>
              </a:rPr>
              <a:t>     float c=6.123456789f;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Sitka Text" panose="02000505000000020004" pitchFamily="2" charset="0"/>
              </a:rPr>
              <a:t>     </a:t>
            </a:r>
            <a:r>
              <a:rPr lang="en-US" sz="2400" dirty="0" err="1">
                <a:latin typeface="Sitka Text" panose="02000505000000020004" pitchFamily="2" charset="0"/>
              </a:rPr>
              <a:t>System.out.println</a:t>
            </a:r>
            <a:r>
              <a:rPr lang="en-US" sz="2400" dirty="0">
                <a:latin typeface="Sitka Text" panose="02000505000000020004" pitchFamily="2" charset="0"/>
              </a:rPr>
              <a:t>(d);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Sitka Text" panose="02000505000000020004" pitchFamily="2" charset="0"/>
              </a:rPr>
              <a:t>     </a:t>
            </a:r>
            <a:r>
              <a:rPr lang="en-US" sz="2400" dirty="0" err="1">
                <a:latin typeface="Sitka Text" panose="02000505000000020004" pitchFamily="2" charset="0"/>
              </a:rPr>
              <a:t>System.out.println</a:t>
            </a:r>
            <a:r>
              <a:rPr lang="en-US" sz="2400" dirty="0">
                <a:latin typeface="Sitka Text" panose="02000505000000020004" pitchFamily="2" charset="0"/>
              </a:rPr>
              <a:t>(c);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Sitka Text" panose="02000505000000020004" pitchFamily="2" charset="0"/>
              </a:rPr>
              <a:t>   }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Sitka Text" panose="02000505000000020004" pitchFamily="2" charset="0"/>
              </a:rPr>
              <a:t>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roup 9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480776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999" name="Image" r:id="rId5" imgW="6412680" imgH="1942560" progId="Photoshop.Image.12">
                    <p:embed/>
                  </p:oleObj>
                </mc:Choice>
                <mc:Fallback>
                  <p:oleObj name="Image" r:id="rId5" imgW="6412680" imgH="1942560" progId="Photoshop.Image.12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02679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5181600" y="876993"/>
            <a:ext cx="7010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534789" y="234086"/>
            <a:ext cx="453361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tka Heading Semibold" pitchFamily="2" charset="0"/>
              </a:rPr>
              <a:t>Try it and Tell me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pic>
        <p:nvPicPr>
          <p:cNvPr id="1028" name="Picture 4" descr="to Try it Now! | Emoticon, Tri, Novelty sign">
            <a:extLst>
              <a:ext uri="{FF2B5EF4-FFF2-40B4-BE49-F238E27FC236}">
                <a16:creationId xmlns:a16="http://schemas.microsoft.com/office/drawing/2014/main" id="{E839CD26-31F1-4DF0-AAD8-239823B10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546" y="1930543"/>
            <a:ext cx="247650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DF47C5-7061-436B-84F2-0B88AFF2AEFE}"/>
              </a:ext>
            </a:extLst>
          </p:cNvPr>
          <p:cNvSpPr txBox="1"/>
          <p:nvPr/>
        </p:nvSpPr>
        <p:spPr>
          <a:xfrm>
            <a:off x="707066" y="1137389"/>
            <a:ext cx="10119959" cy="4006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400" dirty="0">
                <a:latin typeface="Sitka Text" panose="02000505000000020004" pitchFamily="2" charset="0"/>
                <a:cs typeface="Times New Roman"/>
              </a:rPr>
              <a:t>class Test {</a:t>
            </a:r>
          </a:p>
          <a:p>
            <a:pPr marL="927100" marR="2684780" indent="-457200">
              <a:lnSpc>
                <a:spcPts val="346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400" dirty="0">
                <a:latin typeface="Sitka Text" panose="02000505000000020004" pitchFamily="2" charset="0"/>
                <a:cs typeface="Times New Roman"/>
              </a:rPr>
              <a:t>public static void main(String [ ] </a:t>
            </a:r>
            <a:r>
              <a:rPr lang="en-US" sz="2400" dirty="0" err="1">
                <a:latin typeface="Sitka Text" panose="02000505000000020004" pitchFamily="2" charset="0"/>
                <a:cs typeface="Times New Roman"/>
              </a:rPr>
              <a:t>ar</a:t>
            </a:r>
            <a:r>
              <a:rPr lang="en-US" sz="2400" dirty="0">
                <a:latin typeface="Sitka Text" panose="02000505000000020004" pitchFamily="2" charset="0"/>
                <a:cs typeface="Times New Roman"/>
              </a:rPr>
              <a:t>) {  </a:t>
            </a:r>
          </a:p>
          <a:p>
            <a:pPr marL="927100" marR="2684780" indent="-457200">
              <a:lnSpc>
                <a:spcPts val="346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400" dirty="0">
                <a:latin typeface="Sitka Text" panose="02000505000000020004" pitchFamily="2" charset="0"/>
                <a:cs typeface="Times New Roman"/>
              </a:rPr>
              <a:t>    int a=10,b=017,c=0X3A;</a:t>
            </a:r>
          </a:p>
          <a:p>
            <a:pPr marL="9271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400" dirty="0" err="1">
                <a:latin typeface="Sitka Text" panose="02000505000000020004" pitchFamily="2" charset="0"/>
                <a:cs typeface="Times New Roman"/>
              </a:rPr>
              <a:t>System.out.println</a:t>
            </a:r>
            <a:r>
              <a:rPr lang="en-US" sz="2400" dirty="0">
                <a:latin typeface="Sitka Text" panose="02000505000000020004" pitchFamily="2" charset="0"/>
                <a:cs typeface="Times New Roman"/>
              </a:rPr>
              <a:t>(a+","+b+","+c);</a:t>
            </a:r>
          </a:p>
          <a:p>
            <a:pPr marL="4699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400" dirty="0">
                <a:latin typeface="Sitka Text" panose="02000505000000020004" pitchFamily="2" charset="0"/>
                <a:cs typeface="Times New Roman"/>
              </a:rPr>
              <a:t>}</a:t>
            </a:r>
          </a:p>
          <a:p>
            <a:pPr marL="127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400" dirty="0">
                <a:latin typeface="Sitka Text" panose="02000505000000020004" pitchFamily="2" charset="0"/>
                <a:cs typeface="Times New Roman"/>
              </a:rPr>
              <a:t>}</a:t>
            </a:r>
            <a:endParaRPr lang="en-US" sz="2400" dirty="0">
              <a:latin typeface="Sitka Text" panose="02000505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DC24B0-ED8E-4094-A56D-8BFC083EAC35}"/>
              </a:ext>
            </a:extLst>
          </p:cNvPr>
          <p:cNvSpPr txBox="1"/>
          <p:nvPr/>
        </p:nvSpPr>
        <p:spPr>
          <a:xfrm>
            <a:off x="442021" y="5121159"/>
            <a:ext cx="1065004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242729"/>
                </a:solidFill>
                <a:effectLst/>
                <a:latin typeface="Sitka Text" panose="02000505000000020004" pitchFamily="2" charset="0"/>
              </a:rPr>
              <a:t>Basically if an assigned integer value begins with 0,it is considered to be an octal value. </a:t>
            </a:r>
          </a:p>
          <a:p>
            <a:r>
              <a:rPr lang="en-US" sz="2000" dirty="0">
                <a:solidFill>
                  <a:srgbClr val="242729"/>
                </a:solidFill>
                <a:latin typeface="Sitka Text" panose="02000505000000020004" pitchFamily="2" charset="0"/>
              </a:rPr>
              <a:t>I</a:t>
            </a:r>
            <a:r>
              <a:rPr lang="en-US" sz="2000" b="0" i="0" dirty="0">
                <a:solidFill>
                  <a:srgbClr val="242729"/>
                </a:solidFill>
                <a:effectLst/>
                <a:latin typeface="Sitka Text" panose="02000505000000020004" pitchFamily="2" charset="0"/>
              </a:rPr>
              <a:t>f the assigned integer value begins with 0x it is taken as hexadecimal value. </a:t>
            </a:r>
          </a:p>
          <a:p>
            <a:endParaRPr lang="en-US" sz="2000" dirty="0">
              <a:latin typeface="Sitka Text" panose="02000505000000020004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1" name="Group 10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480776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23" name="Image" r:id="rId5" imgW="6412680" imgH="1942560" progId="Photoshop.Image.12">
                    <p:embed/>
                  </p:oleObj>
                </mc:Choice>
                <mc:Fallback>
                  <p:oleObj name="Image" r:id="rId5" imgW="6412680" imgH="1942560" progId="Photoshop.Image.12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30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>
            <a:extLst>
              <a:ext uri="{FF2B5EF4-FFF2-40B4-BE49-F238E27FC236}">
                <a16:creationId xmlns:a16="http://schemas.microsoft.com/office/drawing/2014/main" id="{84248F59-7623-4947-A474-9BC141A64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341" y="5205514"/>
            <a:ext cx="8650546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itka Text" panose="02000505000000020004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Sitka Text" panose="02000505000000020004" pitchFamily="2" charset="0"/>
              </a:rPr>
              <a:t>double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itka Text" panose="02000505000000020004" pitchFamily="2" charset="0"/>
              </a:rPr>
              <a:t> -&gt;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Sitka Text" panose="02000505000000020004" pitchFamily="2" charset="0"/>
              </a:rPr>
              <a:t>float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itka Text" panose="02000505000000020004" pitchFamily="2" charset="0"/>
              </a:rPr>
              <a:t> -&gt;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Sitka Text" panose="02000505000000020004" pitchFamily="2" charset="0"/>
              </a:rPr>
              <a:t>long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itka Text" panose="02000505000000020004" pitchFamily="2" charset="0"/>
              </a:rPr>
              <a:t> -&gt;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Sitka Text" panose="02000505000000020004" pitchFamily="2" charset="0"/>
              </a:rPr>
              <a:t>int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itka Text" panose="02000505000000020004" pitchFamily="2" charset="0"/>
              </a:rPr>
              <a:t> -&gt;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Sitka Text" panose="02000505000000020004" pitchFamily="2" charset="0"/>
              </a:rPr>
              <a:t>char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itka Text" panose="02000505000000020004" pitchFamily="2" charset="0"/>
              </a:rPr>
              <a:t> -&gt;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Sitka Text" panose="02000505000000020004" pitchFamily="2" charset="0"/>
              </a:rPr>
              <a:t>short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itka Text" panose="02000505000000020004" pitchFamily="2" charset="0"/>
              </a:rPr>
              <a:t> -&gt;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Sitka Text" panose="02000505000000020004" pitchFamily="2" charset="0"/>
              </a:rPr>
              <a:t>byte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itka Text" panose="02000505000000020004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Text" panose="02000505000000020004" pitchFamily="2" charset="0"/>
              </a:rPr>
              <a:t/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Text" panose="02000505000000020004" pitchFamily="2" charset="0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itka Text" panose="02000505000000020004" pitchFamily="2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4041913" y="876993"/>
            <a:ext cx="815008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590179" y="154980"/>
            <a:ext cx="333617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tka Heading Semibold" pitchFamily="2" charset="0"/>
              </a:rPr>
              <a:t>Type Casting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A1212A36-0640-4DBD-B494-937B13992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341" y="3503266"/>
            <a:ext cx="816473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Sitka Text" panose="02000505000000020004" pitchFamily="2" charset="0"/>
              </a:rPr>
              <a:t>byte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itka Text" panose="02000505000000020004" pitchFamily="2" charset="0"/>
              </a:rPr>
              <a:t> -&gt;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Sitka Text" panose="02000505000000020004" pitchFamily="2" charset="0"/>
              </a:rPr>
              <a:t>short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itka Text" panose="02000505000000020004" pitchFamily="2" charset="0"/>
              </a:rPr>
              <a:t> -&gt;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Sitka Text" panose="02000505000000020004" pitchFamily="2" charset="0"/>
              </a:rPr>
              <a:t>char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itka Text" panose="02000505000000020004" pitchFamily="2" charset="0"/>
              </a:rPr>
              <a:t> -&gt;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Sitka Text" panose="02000505000000020004" pitchFamily="2" charset="0"/>
              </a:rPr>
              <a:t>int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itka Text" panose="02000505000000020004" pitchFamily="2" charset="0"/>
              </a:rPr>
              <a:t> -&gt;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Sitka Text" panose="02000505000000020004" pitchFamily="2" charset="0"/>
              </a:rPr>
              <a:t>long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itka Text" panose="02000505000000020004" pitchFamily="2" charset="0"/>
              </a:rPr>
              <a:t> -&gt;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Sitka Text" panose="02000505000000020004" pitchFamily="2" charset="0"/>
              </a:rPr>
              <a:t>float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itka Text" panose="02000505000000020004" pitchFamily="2" charset="0"/>
              </a:rPr>
              <a:t> -&gt;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Sitka Text" panose="02000505000000020004" pitchFamily="2" charset="0"/>
              </a:rPr>
              <a:t>double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Text" panose="02000505000000020004" pitchFamily="2" charset="0"/>
              </a:rPr>
              <a:t/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itka Text" panose="02000505000000020004" pitchFamily="2" charset="0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itka Text" panose="02000505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EA6D0B-0030-433E-89F7-620392EEB70E}"/>
              </a:ext>
            </a:extLst>
          </p:cNvPr>
          <p:cNvSpPr txBox="1"/>
          <p:nvPr/>
        </p:nvSpPr>
        <p:spPr>
          <a:xfrm>
            <a:off x="712037" y="1410952"/>
            <a:ext cx="10767926" cy="4693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lang="en-US" sz="2400" dirty="0">
                <a:latin typeface="Sitka Text" panose="02000505000000020004" pitchFamily="2" charset="0"/>
              </a:rPr>
              <a:t>Type casting is when you assign a value of one primitive data type to another type.</a:t>
            </a: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lang="en-US" sz="2400" b="1" dirty="0">
                <a:latin typeface="Sitka Text" panose="02000505000000020004" pitchFamily="2" charset="0"/>
              </a:rPr>
              <a:t>Widening Casting</a:t>
            </a:r>
            <a:r>
              <a:rPr lang="en-US" sz="2400" dirty="0">
                <a:latin typeface="Sitka Text" panose="02000505000000020004" pitchFamily="2" charset="0"/>
              </a:rPr>
              <a:t> (automatically) - converting a smaller type to a larger type size</a:t>
            </a: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endParaRPr lang="en-US" sz="2400" dirty="0">
              <a:latin typeface="Sitka Text" panose="02000505000000020004" pitchFamily="2" charset="0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endParaRPr lang="en-US" sz="2400" dirty="0">
              <a:latin typeface="Sitka Text" panose="02000505000000020004" pitchFamily="2" charset="0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endParaRPr lang="en-US" sz="2400" dirty="0">
              <a:latin typeface="Sitka Text" panose="02000505000000020004" pitchFamily="2" charset="0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lang="en-US" sz="2400" b="1" dirty="0">
                <a:latin typeface="Sitka Text" panose="02000505000000020004" pitchFamily="2" charset="0"/>
              </a:rPr>
              <a:t>Narrowing Casting</a:t>
            </a:r>
            <a:r>
              <a:rPr lang="en-US" sz="2400" dirty="0">
                <a:latin typeface="Sitka Text" panose="02000505000000020004" pitchFamily="2" charset="0"/>
              </a:rPr>
              <a:t> (manually) - converting a larger type to a smaller size type</a:t>
            </a: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endParaRPr lang="en-US" sz="2400" dirty="0">
              <a:latin typeface="Sitka Text" panose="02000505000000020004" pitchFamily="2" charset="0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endParaRPr lang="en-US" sz="2400" dirty="0">
              <a:latin typeface="Sitka Text" panose="02000505000000020004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roup 9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480776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047" name="Image" r:id="rId4" imgW="6412680" imgH="1942560" progId="Photoshop.Image.12">
                    <p:embed/>
                  </p:oleObj>
                </mc:Choice>
                <mc:Fallback>
                  <p:oleObj name="Image" r:id="rId4" imgW="6412680" imgH="1942560" progId="Photoshop.Image.12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8818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5791200" y="876992"/>
            <a:ext cx="6400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749434" y="327027"/>
            <a:ext cx="504176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tka Heading Semibold" pitchFamily="2" charset="0"/>
              </a:rPr>
              <a:t>FEATURES OF JAVA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A632FE-B48D-4461-A609-A0BC78B13017}"/>
              </a:ext>
            </a:extLst>
          </p:cNvPr>
          <p:cNvSpPr txBox="1"/>
          <p:nvPr/>
        </p:nvSpPr>
        <p:spPr>
          <a:xfrm>
            <a:off x="749434" y="1479910"/>
            <a:ext cx="10885974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itka Text" panose="02000505000000020004" pitchFamily="2" charset="0"/>
              </a:rPr>
              <a:t>Object-oriented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itka Text" panose="02000505000000020004" pitchFamily="2" charset="0"/>
              </a:rPr>
              <a:t>Java is an </a:t>
            </a:r>
            <a:r>
              <a:rPr lang="en-US" sz="24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itka Text" panose="02000505000000020004" pitchFamily="2" charset="0"/>
              </a:rPr>
              <a:t>object-oriented</a:t>
            </a: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itka Text" panose="02000505000000020004" pitchFamily="2" charset="0"/>
              </a:rPr>
              <a:t> programming language. 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itka Text" panose="02000505000000020004" pitchFamily="2" charset="0"/>
              </a:rPr>
              <a:t>Everything in Java is an object. 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spc="-5" dirty="0">
                <a:solidFill>
                  <a:schemeClr val="tx1">
                    <a:lumMod val="95000"/>
                    <a:lumOff val="5000"/>
                  </a:schemeClr>
                </a:solidFill>
                <a:latin typeface="Sitka Text" panose="02000505000000020004" pitchFamily="2" charset="0"/>
                <a:cs typeface="Trebuchet MS"/>
              </a:rPr>
              <a:t>No </a:t>
            </a:r>
            <a:r>
              <a:rPr lang="en-US" sz="2400" spc="-135" dirty="0">
                <a:solidFill>
                  <a:schemeClr val="tx1">
                    <a:lumMod val="95000"/>
                    <a:lumOff val="5000"/>
                  </a:schemeClr>
                </a:solidFill>
                <a:latin typeface="Sitka Text" panose="02000505000000020004" pitchFamily="2" charset="0"/>
                <a:cs typeface="Trebuchet MS"/>
              </a:rPr>
              <a:t>free</a:t>
            </a:r>
            <a:r>
              <a:rPr lang="en-US" sz="2400" spc="-360" dirty="0">
                <a:solidFill>
                  <a:schemeClr val="tx1">
                    <a:lumMod val="95000"/>
                    <a:lumOff val="5000"/>
                  </a:schemeClr>
                </a:solidFill>
                <a:latin typeface="Sitka Text" panose="02000505000000020004" pitchFamily="2" charset="0"/>
                <a:cs typeface="Trebuchet MS"/>
              </a:rPr>
              <a:t> </a:t>
            </a:r>
            <a:r>
              <a:rPr lang="en-US" sz="24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Sitka Text" panose="02000505000000020004" pitchFamily="2" charset="0"/>
                <a:cs typeface="Trebuchet MS"/>
              </a:rPr>
              <a:t>functions.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Sitka Text" panose="02000505000000020004" pitchFamily="2" charset="0"/>
              <a:cs typeface="Trebuchet MS"/>
            </a:endParaRP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spc="-114" dirty="0">
                <a:solidFill>
                  <a:schemeClr val="tx1">
                    <a:lumMod val="95000"/>
                    <a:lumOff val="5000"/>
                  </a:schemeClr>
                </a:solidFill>
                <a:latin typeface="Sitka Text" panose="02000505000000020004" pitchFamily="2" charset="0"/>
                <a:cs typeface="Trebuchet MS"/>
              </a:rPr>
              <a:t>All </a:t>
            </a:r>
            <a:r>
              <a:rPr lang="en-US" sz="2400" spc="-105" dirty="0">
                <a:solidFill>
                  <a:schemeClr val="tx1">
                    <a:lumMod val="95000"/>
                    <a:lumOff val="5000"/>
                  </a:schemeClr>
                </a:solidFill>
                <a:latin typeface="Sitka Text" panose="02000505000000020004" pitchFamily="2" charset="0"/>
                <a:cs typeface="Trebuchet MS"/>
              </a:rPr>
              <a:t>code </a:t>
            </a:r>
            <a:r>
              <a:rPr lang="en-US" sz="2400" spc="-90" dirty="0">
                <a:solidFill>
                  <a:schemeClr val="tx1">
                    <a:lumMod val="95000"/>
                    <a:lumOff val="5000"/>
                  </a:schemeClr>
                </a:solidFill>
                <a:latin typeface="Sitka Text" panose="02000505000000020004" pitchFamily="2" charset="0"/>
                <a:cs typeface="Trebuchet MS"/>
              </a:rPr>
              <a:t>belong </a:t>
            </a:r>
            <a:r>
              <a:rPr lang="en-US" sz="240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Sitka Text" panose="02000505000000020004" pitchFamily="2" charset="0"/>
                <a:cs typeface="Trebuchet MS"/>
              </a:rPr>
              <a:t>to </a:t>
            </a:r>
            <a:r>
              <a:rPr lang="en-US" sz="24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Sitka Text" panose="02000505000000020004" pitchFamily="2" charset="0"/>
                <a:cs typeface="Trebuchet MS"/>
              </a:rPr>
              <a:t>some</a:t>
            </a:r>
            <a:r>
              <a:rPr lang="en-US" sz="2400" spc="-550" dirty="0">
                <a:solidFill>
                  <a:schemeClr val="tx1">
                    <a:lumMod val="95000"/>
                    <a:lumOff val="5000"/>
                  </a:schemeClr>
                </a:solidFill>
                <a:latin typeface="Sitka Text" panose="02000505000000020004" pitchFamily="2" charset="0"/>
                <a:cs typeface="Trebuchet MS"/>
              </a:rPr>
              <a:t> </a:t>
            </a:r>
            <a:r>
              <a:rPr lang="en-US" sz="2400" spc="-105" dirty="0">
                <a:solidFill>
                  <a:schemeClr val="tx1">
                    <a:lumMod val="95000"/>
                    <a:lumOff val="5000"/>
                  </a:schemeClr>
                </a:solidFill>
                <a:latin typeface="Sitka Text" panose="02000505000000020004" pitchFamily="2" charset="0"/>
                <a:cs typeface="Trebuchet MS"/>
              </a:rPr>
              <a:t>class.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Sitka Text" panose="02000505000000020004" pitchFamily="2" charset="0"/>
              <a:cs typeface="Trebuchet MS"/>
            </a:endParaRP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spc="-95" dirty="0">
                <a:solidFill>
                  <a:schemeClr val="tx1">
                    <a:lumMod val="95000"/>
                    <a:lumOff val="5000"/>
                  </a:schemeClr>
                </a:solidFill>
                <a:latin typeface="Sitka Text" panose="02000505000000020004" pitchFamily="2" charset="0"/>
                <a:cs typeface="Trebuchet MS"/>
              </a:rPr>
              <a:t>Classes</a:t>
            </a:r>
            <a:r>
              <a:rPr lang="en-US" sz="2400" spc="-200" dirty="0">
                <a:solidFill>
                  <a:schemeClr val="tx1">
                    <a:lumMod val="95000"/>
                    <a:lumOff val="5000"/>
                  </a:schemeClr>
                </a:solidFill>
                <a:latin typeface="Sitka Text" panose="02000505000000020004" pitchFamily="2" charset="0"/>
                <a:cs typeface="Trebuchet MS"/>
              </a:rPr>
              <a:t> </a:t>
            </a:r>
            <a:r>
              <a:rPr lang="en-US" sz="2400" spc="-120" dirty="0">
                <a:solidFill>
                  <a:schemeClr val="tx1">
                    <a:lumMod val="95000"/>
                    <a:lumOff val="5000"/>
                  </a:schemeClr>
                </a:solidFill>
                <a:latin typeface="Sitka Text" panose="02000505000000020004" pitchFamily="2" charset="0"/>
                <a:cs typeface="Trebuchet MS"/>
              </a:rPr>
              <a:t>are</a:t>
            </a:r>
            <a:r>
              <a:rPr lang="en-US" sz="2400" spc="-180" dirty="0">
                <a:solidFill>
                  <a:schemeClr val="tx1">
                    <a:lumMod val="95000"/>
                    <a:lumOff val="5000"/>
                  </a:schemeClr>
                </a:solidFill>
                <a:latin typeface="Sitka Text" panose="02000505000000020004" pitchFamily="2" charset="0"/>
                <a:cs typeface="Trebuchet MS"/>
              </a:rPr>
              <a:t> </a:t>
            </a:r>
            <a:r>
              <a:rPr lang="en-US" sz="2400" spc="-95" dirty="0">
                <a:solidFill>
                  <a:schemeClr val="tx1">
                    <a:lumMod val="95000"/>
                    <a:lumOff val="5000"/>
                  </a:schemeClr>
                </a:solidFill>
                <a:latin typeface="Sitka Text" panose="02000505000000020004" pitchFamily="2" charset="0"/>
                <a:cs typeface="Trebuchet MS"/>
              </a:rPr>
              <a:t>in</a:t>
            </a:r>
            <a:r>
              <a:rPr lang="en-US" sz="2400" spc="-175" dirty="0">
                <a:solidFill>
                  <a:schemeClr val="tx1">
                    <a:lumMod val="95000"/>
                    <a:lumOff val="5000"/>
                  </a:schemeClr>
                </a:solidFill>
                <a:latin typeface="Sitka Text" panose="02000505000000020004" pitchFamily="2" charset="0"/>
                <a:cs typeface="Trebuchet MS"/>
              </a:rPr>
              <a:t> </a:t>
            </a:r>
            <a:r>
              <a:rPr lang="en-US" sz="2400" spc="-90" dirty="0">
                <a:solidFill>
                  <a:schemeClr val="tx1">
                    <a:lumMod val="95000"/>
                    <a:lumOff val="5000"/>
                  </a:schemeClr>
                </a:solidFill>
                <a:latin typeface="Sitka Text" panose="02000505000000020004" pitchFamily="2" charset="0"/>
                <a:cs typeface="Trebuchet MS"/>
              </a:rPr>
              <a:t>turn</a:t>
            </a:r>
            <a:r>
              <a:rPr lang="en-US" sz="2400" spc="-195" dirty="0">
                <a:solidFill>
                  <a:schemeClr val="tx1">
                    <a:lumMod val="95000"/>
                    <a:lumOff val="5000"/>
                  </a:schemeClr>
                </a:solidFill>
                <a:latin typeface="Sitka Text" panose="02000505000000020004" pitchFamily="2" charset="0"/>
                <a:cs typeface="Trebuchet MS"/>
              </a:rPr>
              <a:t> </a:t>
            </a:r>
            <a:r>
              <a:rPr lang="en-US" sz="2400" spc="-105" dirty="0">
                <a:solidFill>
                  <a:schemeClr val="tx1">
                    <a:lumMod val="95000"/>
                    <a:lumOff val="5000"/>
                  </a:schemeClr>
                </a:solidFill>
                <a:latin typeface="Sitka Text" panose="02000505000000020004" pitchFamily="2" charset="0"/>
                <a:cs typeface="Trebuchet MS"/>
              </a:rPr>
              <a:t>arranged</a:t>
            </a:r>
            <a:r>
              <a:rPr lang="en-US" sz="2400" spc="-180" dirty="0">
                <a:solidFill>
                  <a:schemeClr val="tx1">
                    <a:lumMod val="95000"/>
                    <a:lumOff val="5000"/>
                  </a:schemeClr>
                </a:solidFill>
                <a:latin typeface="Sitka Text" panose="02000505000000020004" pitchFamily="2" charset="0"/>
                <a:cs typeface="Trebuchet MS"/>
              </a:rPr>
              <a:t> </a:t>
            </a:r>
            <a:r>
              <a:rPr lang="en-US" sz="2400" spc="-95" dirty="0">
                <a:solidFill>
                  <a:schemeClr val="tx1">
                    <a:lumMod val="95000"/>
                    <a:lumOff val="5000"/>
                  </a:schemeClr>
                </a:solidFill>
                <a:latin typeface="Sitka Text" panose="02000505000000020004" pitchFamily="2" charset="0"/>
                <a:cs typeface="Trebuchet MS"/>
              </a:rPr>
              <a:t>in</a:t>
            </a:r>
            <a:r>
              <a:rPr lang="en-US" sz="2400" spc="-175" dirty="0">
                <a:solidFill>
                  <a:schemeClr val="tx1">
                    <a:lumMod val="95000"/>
                    <a:lumOff val="5000"/>
                  </a:schemeClr>
                </a:solidFill>
                <a:latin typeface="Sitka Text" panose="02000505000000020004" pitchFamily="2" charset="0"/>
                <a:cs typeface="Trebuchet MS"/>
              </a:rPr>
              <a:t> </a:t>
            </a:r>
            <a:r>
              <a:rPr lang="en-US" sz="2400" spc="-114" dirty="0">
                <a:solidFill>
                  <a:schemeClr val="tx1">
                    <a:lumMod val="95000"/>
                    <a:lumOff val="5000"/>
                  </a:schemeClr>
                </a:solidFill>
                <a:latin typeface="Sitka Text" panose="02000505000000020004" pitchFamily="2" charset="0"/>
                <a:cs typeface="Trebuchet MS"/>
              </a:rPr>
              <a:t>a</a:t>
            </a:r>
            <a:r>
              <a:rPr lang="en-US" sz="2400" spc="-195" dirty="0">
                <a:solidFill>
                  <a:schemeClr val="tx1">
                    <a:lumMod val="95000"/>
                    <a:lumOff val="5000"/>
                  </a:schemeClr>
                </a:solidFill>
                <a:latin typeface="Sitka Text" panose="02000505000000020004" pitchFamily="2" charset="0"/>
                <a:cs typeface="Trebuchet MS"/>
              </a:rPr>
              <a:t> </a:t>
            </a:r>
            <a:r>
              <a:rPr lang="en-US" sz="2400" spc="-120" dirty="0">
                <a:solidFill>
                  <a:schemeClr val="tx1">
                    <a:lumMod val="95000"/>
                    <a:lumOff val="5000"/>
                  </a:schemeClr>
                </a:solidFill>
                <a:latin typeface="Sitka Text" panose="02000505000000020004" pitchFamily="2" charset="0"/>
                <a:cs typeface="Trebuchet MS"/>
              </a:rPr>
              <a:t>hierarchy</a:t>
            </a:r>
            <a:r>
              <a:rPr lang="en-US" sz="2400" spc="-190" dirty="0">
                <a:solidFill>
                  <a:schemeClr val="tx1">
                    <a:lumMod val="95000"/>
                    <a:lumOff val="5000"/>
                  </a:schemeClr>
                </a:solidFill>
                <a:latin typeface="Sitka Text" panose="02000505000000020004" pitchFamily="2" charset="0"/>
                <a:cs typeface="Trebuchet MS"/>
              </a:rPr>
              <a:t> </a:t>
            </a:r>
            <a:r>
              <a:rPr lang="en-US" sz="2400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Sitka Text" panose="02000505000000020004" pitchFamily="2" charset="0"/>
                <a:cs typeface="Trebuchet MS"/>
              </a:rPr>
              <a:t>or</a:t>
            </a:r>
            <a:r>
              <a:rPr lang="en-US" sz="2400" spc="-180" dirty="0">
                <a:solidFill>
                  <a:schemeClr val="tx1">
                    <a:lumMod val="95000"/>
                    <a:lumOff val="5000"/>
                  </a:schemeClr>
                </a:solidFill>
                <a:latin typeface="Sitka Text" panose="02000505000000020004" pitchFamily="2" charset="0"/>
                <a:cs typeface="Trebuchet MS"/>
              </a:rPr>
              <a:t> </a:t>
            </a:r>
            <a:r>
              <a:rPr lang="en-US" sz="2400" spc="-125" dirty="0">
                <a:solidFill>
                  <a:schemeClr val="tx1">
                    <a:lumMod val="95000"/>
                    <a:lumOff val="5000"/>
                  </a:schemeClr>
                </a:solidFill>
                <a:latin typeface="Sitka Text" panose="02000505000000020004" pitchFamily="2" charset="0"/>
                <a:cs typeface="Trebuchet MS"/>
              </a:rPr>
              <a:t>package  </a:t>
            </a:r>
            <a:r>
              <a:rPr lang="en-US" sz="2400" spc="-110" dirty="0">
                <a:solidFill>
                  <a:schemeClr val="tx1">
                    <a:lumMod val="95000"/>
                    <a:lumOff val="5000"/>
                  </a:schemeClr>
                </a:solidFill>
                <a:latin typeface="Sitka Text" panose="02000505000000020004" pitchFamily="2" charset="0"/>
                <a:cs typeface="Trebuchet MS"/>
              </a:rPr>
              <a:t>structure.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Sitka Text" panose="02000505000000020004" pitchFamily="2" charset="0"/>
              <a:cs typeface="Trebuchet MS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US" sz="24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Sitka Text" panose="0200050500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480776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5" name="Image" r:id="rId4" imgW="6412680" imgH="1942560" progId="Photoshop.Image.12">
                    <p:embed/>
                  </p:oleObj>
                </mc:Choice>
                <mc:Fallback>
                  <p:oleObj name="Image" r:id="rId4" imgW="6412680" imgH="1942560" progId="Photoshop.Image.12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38636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5181600" y="876993"/>
            <a:ext cx="7010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534789" y="234086"/>
            <a:ext cx="453361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tka Heading Semibold" pitchFamily="2" charset="0"/>
              </a:rPr>
              <a:t>Try it and Tell me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pic>
        <p:nvPicPr>
          <p:cNvPr id="1028" name="Picture 4" descr="to Try it Now! | Emoticon, Tri, Novelty sign">
            <a:extLst>
              <a:ext uri="{FF2B5EF4-FFF2-40B4-BE49-F238E27FC236}">
                <a16:creationId xmlns:a16="http://schemas.microsoft.com/office/drawing/2014/main" id="{E839CD26-31F1-4DF0-AAD8-239823B10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920" y="1237775"/>
            <a:ext cx="247650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DF47C5-7061-436B-84F2-0B88AFF2AEFE}"/>
              </a:ext>
            </a:extLst>
          </p:cNvPr>
          <p:cNvSpPr txBox="1"/>
          <p:nvPr/>
        </p:nvSpPr>
        <p:spPr>
          <a:xfrm>
            <a:off x="640807" y="1315380"/>
            <a:ext cx="10119959" cy="3944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Sitka Text" panose="02000505000000020004" pitchFamily="2" charset="0"/>
                <a:ea typeface="Calibri" panose="020F0502020204030204" pitchFamily="34" charset="0"/>
                <a:cs typeface="Gautami" panose="020B0502040204020203" pitchFamily="34" charset="0"/>
              </a:rPr>
              <a:t>class </a:t>
            </a:r>
            <a:r>
              <a:rPr lang="en-US" sz="2400" dirty="0" err="1">
                <a:effectLst/>
                <a:latin typeface="Sitka Text" panose="02000505000000020004" pitchFamily="2" charset="0"/>
                <a:ea typeface="Calibri" panose="020F0502020204030204" pitchFamily="34" charset="0"/>
                <a:cs typeface="Gautami" panose="020B0502040204020203" pitchFamily="34" charset="0"/>
              </a:rPr>
              <a:t>WideType</a:t>
            </a:r>
            <a:r>
              <a:rPr lang="en-US" sz="2400" dirty="0">
                <a:effectLst/>
                <a:latin typeface="Sitka Text" panose="02000505000000020004" pitchFamily="2" charset="0"/>
                <a:ea typeface="Calibri" panose="020F0502020204030204" pitchFamily="34" charset="0"/>
                <a:cs typeface="Gautami" panose="020B0502040204020203" pitchFamily="34" charset="0"/>
              </a:rPr>
              <a:t>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Sitka Text" panose="02000505000000020004" pitchFamily="2" charset="0"/>
                <a:ea typeface="Calibri" panose="020F0502020204030204" pitchFamily="34" charset="0"/>
                <a:cs typeface="Gautami" panose="020B0502040204020203" pitchFamily="34" charset="0"/>
              </a:rPr>
              <a:t>  public static void main(String[] </a:t>
            </a:r>
            <a:r>
              <a:rPr lang="en-US" sz="2400" dirty="0" err="1">
                <a:effectLst/>
                <a:latin typeface="Sitka Text" panose="02000505000000020004" pitchFamily="2" charset="0"/>
                <a:ea typeface="Calibri" panose="020F0502020204030204" pitchFamily="34" charset="0"/>
                <a:cs typeface="Gautami" panose="020B0502040204020203" pitchFamily="34" charset="0"/>
              </a:rPr>
              <a:t>args</a:t>
            </a:r>
            <a:r>
              <a:rPr lang="en-US" sz="2400" dirty="0">
                <a:effectLst/>
                <a:latin typeface="Sitka Text" panose="02000505000000020004" pitchFamily="2" charset="0"/>
                <a:ea typeface="Calibri" panose="020F0502020204030204" pitchFamily="34" charset="0"/>
                <a:cs typeface="Gautami" panose="020B0502040204020203" pitchFamily="34" charset="0"/>
              </a:rPr>
              <a:t>)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Sitka Text" panose="02000505000000020004" pitchFamily="2" charset="0"/>
                <a:ea typeface="Calibri" panose="020F0502020204030204" pitchFamily="34" charset="0"/>
                <a:cs typeface="Gautami" panose="020B0502040204020203" pitchFamily="34" charset="0"/>
              </a:rPr>
              <a:t>    int </a:t>
            </a:r>
            <a:r>
              <a:rPr lang="en-US" sz="2400" dirty="0" err="1">
                <a:effectLst/>
                <a:latin typeface="Sitka Text" panose="02000505000000020004" pitchFamily="2" charset="0"/>
                <a:ea typeface="Calibri" panose="020F0502020204030204" pitchFamily="34" charset="0"/>
                <a:cs typeface="Gautami" panose="020B0502040204020203" pitchFamily="34" charset="0"/>
              </a:rPr>
              <a:t>myInt</a:t>
            </a:r>
            <a:r>
              <a:rPr lang="en-US" sz="2400" dirty="0">
                <a:effectLst/>
                <a:latin typeface="Sitka Text" panose="02000505000000020004" pitchFamily="2" charset="0"/>
                <a:ea typeface="Calibri" panose="020F0502020204030204" pitchFamily="34" charset="0"/>
                <a:cs typeface="Gautami" panose="020B0502040204020203" pitchFamily="34" charset="0"/>
              </a:rPr>
              <a:t> = 9;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Sitka Text" panose="02000505000000020004" pitchFamily="2" charset="0"/>
                <a:ea typeface="Calibri" panose="020F0502020204030204" pitchFamily="34" charset="0"/>
                <a:cs typeface="Gautami" panose="020B0502040204020203" pitchFamily="34" charset="0"/>
              </a:rPr>
              <a:t>    double </a:t>
            </a:r>
            <a:r>
              <a:rPr lang="en-US" sz="2400" dirty="0" err="1">
                <a:effectLst/>
                <a:latin typeface="Sitka Text" panose="02000505000000020004" pitchFamily="2" charset="0"/>
                <a:ea typeface="Calibri" panose="020F0502020204030204" pitchFamily="34" charset="0"/>
                <a:cs typeface="Gautami" panose="020B0502040204020203" pitchFamily="34" charset="0"/>
              </a:rPr>
              <a:t>myDouble</a:t>
            </a:r>
            <a:r>
              <a:rPr lang="en-US" sz="2400" dirty="0">
                <a:effectLst/>
                <a:latin typeface="Sitka Text" panose="02000505000000020004" pitchFamily="2" charset="0"/>
                <a:ea typeface="Calibri" panose="020F0502020204030204" pitchFamily="34" charset="0"/>
                <a:cs typeface="Gautami" panose="020B0502040204020203" pitchFamily="34" charset="0"/>
              </a:rPr>
              <a:t> = </a:t>
            </a:r>
            <a:r>
              <a:rPr lang="en-US" sz="2400" dirty="0" err="1">
                <a:effectLst/>
                <a:latin typeface="Sitka Text" panose="02000505000000020004" pitchFamily="2" charset="0"/>
                <a:ea typeface="Calibri" panose="020F0502020204030204" pitchFamily="34" charset="0"/>
                <a:cs typeface="Gautami" panose="020B0502040204020203" pitchFamily="34" charset="0"/>
              </a:rPr>
              <a:t>myInt</a:t>
            </a:r>
            <a:r>
              <a:rPr lang="en-US" sz="2400" dirty="0">
                <a:effectLst/>
                <a:latin typeface="Sitka Text" panose="02000505000000020004" pitchFamily="2" charset="0"/>
                <a:ea typeface="Calibri" panose="020F0502020204030204" pitchFamily="34" charset="0"/>
                <a:cs typeface="Gautami" panose="020B0502040204020203" pitchFamily="34" charset="0"/>
              </a:rPr>
              <a:t>;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Sitka Text" panose="02000505000000020004" pitchFamily="2" charset="0"/>
                <a:ea typeface="Calibri" panose="020F0502020204030204" pitchFamily="34" charset="0"/>
                <a:cs typeface="Gautami" panose="020B0502040204020203" pitchFamily="34" charset="0"/>
              </a:rPr>
              <a:t>    </a:t>
            </a:r>
            <a:r>
              <a:rPr lang="en-US" sz="2400" dirty="0" err="1">
                <a:effectLst/>
                <a:latin typeface="Sitka Text" panose="02000505000000020004" pitchFamily="2" charset="0"/>
                <a:ea typeface="Calibri" panose="020F0502020204030204" pitchFamily="34" charset="0"/>
                <a:cs typeface="Gautami" panose="020B0502040204020203" pitchFamily="34" charset="0"/>
              </a:rPr>
              <a:t>System.out.println</a:t>
            </a:r>
            <a:r>
              <a:rPr lang="en-US" sz="2400" dirty="0">
                <a:effectLst/>
                <a:latin typeface="Sitka Text" panose="02000505000000020004" pitchFamily="2" charset="0"/>
                <a:ea typeface="Calibri" panose="020F0502020204030204" pitchFamily="34" charset="0"/>
                <a:cs typeface="Gautami" panose="020B0502040204020203" pitchFamily="34" charset="0"/>
              </a:rPr>
              <a:t>(</a:t>
            </a:r>
            <a:r>
              <a:rPr lang="en-US" sz="2400" dirty="0" err="1">
                <a:effectLst/>
                <a:latin typeface="Sitka Text" panose="02000505000000020004" pitchFamily="2" charset="0"/>
                <a:ea typeface="Calibri" panose="020F0502020204030204" pitchFamily="34" charset="0"/>
                <a:cs typeface="Gautami" panose="020B0502040204020203" pitchFamily="34" charset="0"/>
              </a:rPr>
              <a:t>myInt</a:t>
            </a:r>
            <a:r>
              <a:rPr lang="en-US" sz="2400" dirty="0">
                <a:effectLst/>
                <a:latin typeface="Sitka Text" panose="02000505000000020004" pitchFamily="2" charset="0"/>
                <a:ea typeface="Calibri" panose="020F0502020204030204" pitchFamily="34" charset="0"/>
                <a:cs typeface="Gautami" panose="020B0502040204020203" pitchFamily="34" charset="0"/>
              </a:rPr>
              <a:t>);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Sitka Text" panose="02000505000000020004" pitchFamily="2" charset="0"/>
                <a:ea typeface="Calibri" panose="020F0502020204030204" pitchFamily="34" charset="0"/>
                <a:cs typeface="Gautami" panose="020B0502040204020203" pitchFamily="34" charset="0"/>
              </a:rPr>
              <a:t>    </a:t>
            </a:r>
            <a:r>
              <a:rPr lang="en-US" sz="2400" dirty="0" err="1">
                <a:effectLst/>
                <a:latin typeface="Sitka Text" panose="02000505000000020004" pitchFamily="2" charset="0"/>
                <a:ea typeface="Calibri" panose="020F0502020204030204" pitchFamily="34" charset="0"/>
                <a:cs typeface="Gautami" panose="020B0502040204020203" pitchFamily="34" charset="0"/>
              </a:rPr>
              <a:t>System.out.println</a:t>
            </a:r>
            <a:r>
              <a:rPr lang="en-US" sz="2400" dirty="0">
                <a:effectLst/>
                <a:latin typeface="Sitka Text" panose="02000505000000020004" pitchFamily="2" charset="0"/>
                <a:ea typeface="Calibri" panose="020F0502020204030204" pitchFamily="34" charset="0"/>
                <a:cs typeface="Gautami" panose="020B0502040204020203" pitchFamily="34" charset="0"/>
              </a:rPr>
              <a:t>(</a:t>
            </a:r>
            <a:r>
              <a:rPr lang="en-US" sz="2400" dirty="0" err="1">
                <a:effectLst/>
                <a:latin typeface="Sitka Text" panose="02000505000000020004" pitchFamily="2" charset="0"/>
                <a:ea typeface="Calibri" panose="020F0502020204030204" pitchFamily="34" charset="0"/>
                <a:cs typeface="Gautami" panose="020B0502040204020203" pitchFamily="34" charset="0"/>
              </a:rPr>
              <a:t>myDouble</a:t>
            </a:r>
            <a:r>
              <a:rPr lang="en-US" sz="2400" dirty="0">
                <a:effectLst/>
                <a:latin typeface="Sitka Text" panose="02000505000000020004" pitchFamily="2" charset="0"/>
                <a:ea typeface="Calibri" panose="020F0502020204030204" pitchFamily="34" charset="0"/>
                <a:cs typeface="Gautami" panose="020B0502040204020203" pitchFamily="34" charset="0"/>
              </a:rPr>
              <a:t>);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Sitka Text" panose="02000505000000020004" pitchFamily="2" charset="0"/>
                <a:ea typeface="Calibri" panose="020F0502020204030204" pitchFamily="34" charset="0"/>
                <a:cs typeface="Gautami" panose="020B0502040204020203" pitchFamily="34" charset="0"/>
              </a:rPr>
              <a:t>  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Sitka Text" panose="02000505000000020004" pitchFamily="2" charset="0"/>
                <a:ea typeface="Calibri" panose="020F0502020204030204" pitchFamily="34" charset="0"/>
                <a:cs typeface="Gautami" panose="020B0502040204020203" pitchFamily="34" charset="0"/>
              </a:rPr>
              <a:t>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roup 9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480776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071" name="Image" r:id="rId5" imgW="6412680" imgH="1942560" progId="Photoshop.Image.12">
                    <p:embed/>
                  </p:oleObj>
                </mc:Choice>
                <mc:Fallback>
                  <p:oleObj name="Image" r:id="rId5" imgW="6412680" imgH="1942560" progId="Photoshop.Image.12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05398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5181600" y="876993"/>
            <a:ext cx="7010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534789" y="234086"/>
            <a:ext cx="453361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tka Heading Semibold" pitchFamily="2" charset="0"/>
              </a:rPr>
              <a:t>Try it and Tell me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pic>
        <p:nvPicPr>
          <p:cNvPr id="1028" name="Picture 4" descr="to Try it Now! | Emoticon, Tri, Novelty sign">
            <a:extLst>
              <a:ext uri="{FF2B5EF4-FFF2-40B4-BE49-F238E27FC236}">
                <a16:creationId xmlns:a16="http://schemas.microsoft.com/office/drawing/2014/main" id="{E839CD26-31F1-4DF0-AAD8-239823B10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920" y="1237775"/>
            <a:ext cx="247650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DF47C5-7061-436B-84F2-0B88AFF2AEFE}"/>
              </a:ext>
            </a:extLst>
          </p:cNvPr>
          <p:cNvSpPr txBox="1"/>
          <p:nvPr/>
        </p:nvSpPr>
        <p:spPr>
          <a:xfrm>
            <a:off x="640807" y="1315380"/>
            <a:ext cx="10119959" cy="3944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Sitka Text" panose="02000505000000020004" pitchFamily="2" charset="0"/>
                <a:ea typeface="Calibri" panose="020F0502020204030204" pitchFamily="34" charset="0"/>
                <a:cs typeface="Gautami" panose="020B0502040204020203" pitchFamily="34" charset="0"/>
              </a:rPr>
              <a:t>class </a:t>
            </a:r>
            <a:r>
              <a:rPr lang="en-US" sz="2400" dirty="0" err="1">
                <a:effectLst/>
                <a:latin typeface="Sitka Text" panose="02000505000000020004" pitchFamily="2" charset="0"/>
                <a:ea typeface="Calibri" panose="020F0502020204030204" pitchFamily="34" charset="0"/>
                <a:cs typeface="Gautami" panose="020B0502040204020203" pitchFamily="34" charset="0"/>
              </a:rPr>
              <a:t>NarrowCast</a:t>
            </a:r>
            <a:r>
              <a:rPr lang="en-US" sz="2400" dirty="0">
                <a:effectLst/>
                <a:latin typeface="Sitka Text" panose="02000505000000020004" pitchFamily="2" charset="0"/>
                <a:ea typeface="Calibri" panose="020F0502020204030204" pitchFamily="34" charset="0"/>
                <a:cs typeface="Gautami" panose="020B0502040204020203" pitchFamily="34" charset="0"/>
              </a:rPr>
              <a:t>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Sitka Text" panose="02000505000000020004" pitchFamily="2" charset="0"/>
                <a:ea typeface="Calibri" panose="020F0502020204030204" pitchFamily="34" charset="0"/>
                <a:cs typeface="Gautami" panose="020B0502040204020203" pitchFamily="34" charset="0"/>
              </a:rPr>
              <a:t>  public static void main(String[] </a:t>
            </a:r>
            <a:r>
              <a:rPr lang="en-US" sz="2400" dirty="0" err="1">
                <a:effectLst/>
                <a:latin typeface="Sitka Text" panose="02000505000000020004" pitchFamily="2" charset="0"/>
                <a:ea typeface="Calibri" panose="020F0502020204030204" pitchFamily="34" charset="0"/>
                <a:cs typeface="Gautami" panose="020B0502040204020203" pitchFamily="34" charset="0"/>
              </a:rPr>
              <a:t>args</a:t>
            </a:r>
            <a:r>
              <a:rPr lang="en-US" sz="2400" dirty="0">
                <a:effectLst/>
                <a:latin typeface="Sitka Text" panose="02000505000000020004" pitchFamily="2" charset="0"/>
                <a:ea typeface="Calibri" panose="020F0502020204030204" pitchFamily="34" charset="0"/>
                <a:cs typeface="Gautami" panose="020B0502040204020203" pitchFamily="34" charset="0"/>
              </a:rPr>
              <a:t>)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Sitka Text" panose="02000505000000020004" pitchFamily="2" charset="0"/>
                <a:ea typeface="Calibri" panose="020F0502020204030204" pitchFamily="34" charset="0"/>
                <a:cs typeface="Gautami" panose="020B0502040204020203" pitchFamily="34" charset="0"/>
              </a:rPr>
              <a:t>    double </a:t>
            </a:r>
            <a:r>
              <a:rPr lang="en-US" sz="2400" dirty="0" err="1">
                <a:effectLst/>
                <a:latin typeface="Sitka Text" panose="02000505000000020004" pitchFamily="2" charset="0"/>
                <a:ea typeface="Calibri" panose="020F0502020204030204" pitchFamily="34" charset="0"/>
                <a:cs typeface="Gautami" panose="020B0502040204020203" pitchFamily="34" charset="0"/>
              </a:rPr>
              <a:t>myDouble</a:t>
            </a:r>
            <a:r>
              <a:rPr lang="en-US" sz="2400" dirty="0">
                <a:effectLst/>
                <a:latin typeface="Sitka Text" panose="02000505000000020004" pitchFamily="2" charset="0"/>
                <a:ea typeface="Calibri" panose="020F0502020204030204" pitchFamily="34" charset="0"/>
                <a:cs typeface="Gautami" panose="020B0502040204020203" pitchFamily="34" charset="0"/>
              </a:rPr>
              <a:t> = 9.78d;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Sitka Text" panose="02000505000000020004" pitchFamily="2" charset="0"/>
                <a:ea typeface="Calibri" panose="020F0502020204030204" pitchFamily="34" charset="0"/>
                <a:cs typeface="Gautami" panose="020B0502040204020203" pitchFamily="34" charset="0"/>
              </a:rPr>
              <a:t>    int </a:t>
            </a:r>
            <a:r>
              <a:rPr lang="en-US" sz="2400" dirty="0" err="1">
                <a:effectLst/>
                <a:latin typeface="Sitka Text" panose="02000505000000020004" pitchFamily="2" charset="0"/>
                <a:ea typeface="Calibri" panose="020F0502020204030204" pitchFamily="34" charset="0"/>
                <a:cs typeface="Gautami" panose="020B0502040204020203" pitchFamily="34" charset="0"/>
              </a:rPr>
              <a:t>myInt</a:t>
            </a:r>
            <a:r>
              <a:rPr lang="en-US" sz="2400" dirty="0">
                <a:effectLst/>
                <a:latin typeface="Sitka Text" panose="02000505000000020004" pitchFamily="2" charset="0"/>
                <a:ea typeface="Calibri" panose="020F0502020204030204" pitchFamily="34" charset="0"/>
                <a:cs typeface="Gautami" panose="020B0502040204020203" pitchFamily="34" charset="0"/>
              </a:rPr>
              <a:t> = (int) </a:t>
            </a:r>
            <a:r>
              <a:rPr lang="en-US" sz="2400" dirty="0" err="1">
                <a:effectLst/>
                <a:latin typeface="Sitka Text" panose="02000505000000020004" pitchFamily="2" charset="0"/>
                <a:ea typeface="Calibri" panose="020F0502020204030204" pitchFamily="34" charset="0"/>
                <a:cs typeface="Gautami" panose="020B0502040204020203" pitchFamily="34" charset="0"/>
              </a:rPr>
              <a:t>myDouble</a:t>
            </a:r>
            <a:r>
              <a:rPr lang="en-US" sz="2400" dirty="0">
                <a:effectLst/>
                <a:latin typeface="Sitka Text" panose="02000505000000020004" pitchFamily="2" charset="0"/>
                <a:ea typeface="Calibri" panose="020F0502020204030204" pitchFamily="34" charset="0"/>
                <a:cs typeface="Gautami" panose="020B0502040204020203" pitchFamily="34" charset="0"/>
              </a:rPr>
              <a:t>;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Sitka Text" panose="02000505000000020004" pitchFamily="2" charset="0"/>
                <a:ea typeface="Calibri" panose="020F0502020204030204" pitchFamily="34" charset="0"/>
                <a:cs typeface="Gautami" panose="020B0502040204020203" pitchFamily="34" charset="0"/>
              </a:rPr>
              <a:t>    </a:t>
            </a:r>
            <a:r>
              <a:rPr lang="en-US" sz="2400" dirty="0" err="1">
                <a:effectLst/>
                <a:latin typeface="Sitka Text" panose="02000505000000020004" pitchFamily="2" charset="0"/>
                <a:ea typeface="Calibri" panose="020F0502020204030204" pitchFamily="34" charset="0"/>
                <a:cs typeface="Gautami" panose="020B0502040204020203" pitchFamily="34" charset="0"/>
              </a:rPr>
              <a:t>System.out.println</a:t>
            </a:r>
            <a:r>
              <a:rPr lang="en-US" sz="2400" dirty="0">
                <a:effectLst/>
                <a:latin typeface="Sitka Text" panose="02000505000000020004" pitchFamily="2" charset="0"/>
                <a:ea typeface="Calibri" panose="020F0502020204030204" pitchFamily="34" charset="0"/>
                <a:cs typeface="Gautami" panose="020B0502040204020203" pitchFamily="34" charset="0"/>
              </a:rPr>
              <a:t>(</a:t>
            </a:r>
            <a:r>
              <a:rPr lang="en-US" sz="2400" dirty="0" err="1">
                <a:effectLst/>
                <a:latin typeface="Sitka Text" panose="02000505000000020004" pitchFamily="2" charset="0"/>
                <a:ea typeface="Calibri" panose="020F0502020204030204" pitchFamily="34" charset="0"/>
                <a:cs typeface="Gautami" panose="020B0502040204020203" pitchFamily="34" charset="0"/>
              </a:rPr>
              <a:t>myDouble</a:t>
            </a:r>
            <a:r>
              <a:rPr lang="en-US" sz="2400" dirty="0">
                <a:effectLst/>
                <a:latin typeface="Sitka Text" panose="02000505000000020004" pitchFamily="2" charset="0"/>
                <a:ea typeface="Calibri" panose="020F0502020204030204" pitchFamily="34" charset="0"/>
                <a:cs typeface="Gautami" panose="020B0502040204020203" pitchFamily="34" charset="0"/>
              </a:rPr>
              <a:t>);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Sitka Text" panose="02000505000000020004" pitchFamily="2" charset="0"/>
                <a:ea typeface="Calibri" panose="020F0502020204030204" pitchFamily="34" charset="0"/>
                <a:cs typeface="Gautami" panose="020B0502040204020203" pitchFamily="34" charset="0"/>
              </a:rPr>
              <a:t>    </a:t>
            </a:r>
            <a:r>
              <a:rPr lang="en-US" sz="2400" dirty="0" err="1">
                <a:effectLst/>
                <a:latin typeface="Sitka Text" panose="02000505000000020004" pitchFamily="2" charset="0"/>
                <a:ea typeface="Calibri" panose="020F0502020204030204" pitchFamily="34" charset="0"/>
                <a:cs typeface="Gautami" panose="020B0502040204020203" pitchFamily="34" charset="0"/>
              </a:rPr>
              <a:t>System.out.println</a:t>
            </a:r>
            <a:r>
              <a:rPr lang="en-US" sz="2400" dirty="0">
                <a:effectLst/>
                <a:latin typeface="Sitka Text" panose="02000505000000020004" pitchFamily="2" charset="0"/>
                <a:ea typeface="Calibri" panose="020F0502020204030204" pitchFamily="34" charset="0"/>
                <a:cs typeface="Gautami" panose="020B0502040204020203" pitchFamily="34" charset="0"/>
              </a:rPr>
              <a:t>(</a:t>
            </a:r>
            <a:r>
              <a:rPr lang="en-US" sz="2400" dirty="0" err="1">
                <a:effectLst/>
                <a:latin typeface="Sitka Text" panose="02000505000000020004" pitchFamily="2" charset="0"/>
                <a:ea typeface="Calibri" panose="020F0502020204030204" pitchFamily="34" charset="0"/>
                <a:cs typeface="Gautami" panose="020B0502040204020203" pitchFamily="34" charset="0"/>
              </a:rPr>
              <a:t>myInt</a:t>
            </a:r>
            <a:r>
              <a:rPr lang="en-US" sz="2400" dirty="0">
                <a:effectLst/>
                <a:latin typeface="Sitka Text" panose="02000505000000020004" pitchFamily="2" charset="0"/>
                <a:ea typeface="Calibri" panose="020F0502020204030204" pitchFamily="34" charset="0"/>
                <a:cs typeface="Gautami" panose="020B0502040204020203" pitchFamily="34" charset="0"/>
              </a:rPr>
              <a:t>);  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Sitka Text" panose="02000505000000020004" pitchFamily="2" charset="0"/>
                <a:ea typeface="Calibri" panose="020F0502020204030204" pitchFamily="34" charset="0"/>
                <a:cs typeface="Gautami" panose="020B0502040204020203" pitchFamily="34" charset="0"/>
              </a:rPr>
              <a:t>  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Sitka Text" panose="02000505000000020004" pitchFamily="2" charset="0"/>
                <a:ea typeface="Calibri" panose="020F0502020204030204" pitchFamily="34" charset="0"/>
                <a:cs typeface="Gautami" panose="020B0502040204020203" pitchFamily="34" charset="0"/>
              </a:rPr>
              <a:t>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roup 9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480776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095" name="Image" r:id="rId5" imgW="6412680" imgH="1942560" progId="Photoshop.Image.12">
                    <p:embed/>
                  </p:oleObj>
                </mc:Choice>
                <mc:Fallback>
                  <p:oleObj name="Image" r:id="rId5" imgW="6412680" imgH="1942560" progId="Photoshop.Image.12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19456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6592842" y="876992"/>
            <a:ext cx="55991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827816" y="284822"/>
            <a:ext cx="5765025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 smtClean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tka Heading Semibold" pitchFamily="2" charset="0"/>
              </a:rPr>
              <a:t>WRAPPER CLASSES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40126E-871D-4F87-87A9-C894EE3B3D22}"/>
              </a:ext>
            </a:extLst>
          </p:cNvPr>
          <p:cNvSpPr txBox="1"/>
          <p:nvPr/>
        </p:nvSpPr>
        <p:spPr>
          <a:xfrm>
            <a:off x="678765" y="1322960"/>
            <a:ext cx="10701997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3840" indent="-23177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006FC0"/>
              </a:buClr>
              <a:buChar char="•"/>
              <a:tabLst>
                <a:tab pos="243840" algn="l"/>
                <a:tab pos="244475" algn="l"/>
              </a:tabLst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For all the primitive data types available in Java, there is a 	corresponding  Object  representation  available  which  is </a:t>
            </a:r>
            <a:r>
              <a:rPr lang="en-US" sz="2400" dirty="0" smtClean="0">
                <a:latin typeface="Sitka Text" panose="02000505000000020004" pitchFamily="2" charset="0"/>
                <a:cs typeface="Arial"/>
              </a:rPr>
              <a:t>known 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as Wrapper Classes</a:t>
            </a:r>
          </a:p>
          <a:p>
            <a:pPr marL="243840" indent="-23177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006FC0"/>
              </a:buClr>
              <a:buChar char="•"/>
              <a:tabLst>
                <a:tab pos="243840" algn="l"/>
                <a:tab pos="244475" algn="l"/>
              </a:tabLst>
            </a:pPr>
            <a:r>
              <a:rPr lang="en-US" sz="2400" b="1" dirty="0">
                <a:latin typeface="Sitka Text" panose="02000505000000020004" pitchFamily="2" charset="0"/>
                <a:cs typeface="Arial"/>
              </a:rPr>
              <a:t>Need for Wrapper Classes</a:t>
            </a:r>
          </a:p>
          <a:p>
            <a:pPr marL="243840" indent="-23177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006FC0"/>
              </a:buClr>
              <a:buChar char="•"/>
              <a:tabLst>
                <a:tab pos="243840" algn="l"/>
                <a:tab pos="244475" algn="l"/>
              </a:tabLst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All Collection classes in Java can store only Objects</a:t>
            </a:r>
          </a:p>
          <a:p>
            <a:pPr marL="243840" indent="-23177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006FC0"/>
              </a:buClr>
              <a:buChar char="•"/>
              <a:tabLst>
                <a:tab pos="243840" algn="l"/>
                <a:tab pos="244475" algn="l"/>
              </a:tabLst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Primitive data types cannot be stored directly in these 	classes  and  hence  the  primitive  values  needs  to  be 	converted to objects</a:t>
            </a:r>
          </a:p>
          <a:p>
            <a:pPr marL="243840" indent="-23177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006FC0"/>
              </a:buClr>
              <a:buChar char="•"/>
              <a:tabLst>
                <a:tab pos="243840" algn="l"/>
                <a:tab pos="244475" algn="l"/>
              </a:tabLst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We have to wrap the primitive data types in a corresponding 	object, and give them an object representation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9453603" y="56385"/>
            <a:ext cx="2628980" cy="738492"/>
            <a:chOff x="9520509" y="56385"/>
            <a:chExt cx="2628980" cy="738492"/>
          </a:xfrm>
        </p:grpSpPr>
        <p:graphicFrame>
          <p:nvGraphicFramePr>
            <p:cNvPr id="11" name="Object 10"/>
            <p:cNvGraphicFramePr>
              <a:graphicFrameLocks noChangeAspect="1"/>
            </p:cNvGraphicFramePr>
            <p:nvPr>
              <p:extLst/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643" name="Image" r:id="rId3" imgW="6412680" imgH="1942560" progId="Photoshop.Image.12">
                    <p:embed/>
                  </p:oleObj>
                </mc:Choice>
                <mc:Fallback>
                  <p:oleObj name="Image" r:id="rId3" imgW="6412680" imgH="1942560" progId="Photoshop.Image.12">
                    <p:embed/>
                    <p:pic>
                      <p:nvPicPr>
                        <p:cNvPr id="11" name="Object 10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68106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6592842" y="876992"/>
            <a:ext cx="55991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827816" y="284822"/>
            <a:ext cx="5765025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 smtClean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tka Heading Semibold" pitchFamily="2" charset="0"/>
              </a:rPr>
              <a:t>WRAPPER CLASSES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40126E-871D-4F87-87A9-C894EE3B3D22}"/>
              </a:ext>
            </a:extLst>
          </p:cNvPr>
          <p:cNvSpPr txBox="1"/>
          <p:nvPr/>
        </p:nvSpPr>
        <p:spPr>
          <a:xfrm>
            <a:off x="678765" y="1322960"/>
            <a:ext cx="10701997" cy="4201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3840" indent="-23177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006FC0"/>
              </a:buClr>
              <a:buChar char="•"/>
              <a:tabLst>
                <a:tab pos="243840" algn="l"/>
                <a:tab pos="244475" algn="l"/>
              </a:tabLst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Definition: The process of converting the primitive data types 	into objects is called </a:t>
            </a:r>
            <a:r>
              <a:rPr lang="en-US" sz="2400" b="1" dirty="0">
                <a:latin typeface="Sitka Text" panose="02000505000000020004" pitchFamily="2" charset="0"/>
                <a:cs typeface="Arial"/>
              </a:rPr>
              <a:t>wrapping</a:t>
            </a:r>
          </a:p>
          <a:p>
            <a:pPr marL="243840" indent="-23177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006FC0"/>
              </a:buClr>
              <a:buChar char="•"/>
              <a:tabLst>
                <a:tab pos="243840" algn="l"/>
                <a:tab pos="244475" algn="l"/>
              </a:tabLst>
            </a:pPr>
            <a:r>
              <a:rPr lang="en-US" sz="2400" dirty="0" smtClean="0">
                <a:latin typeface="Sitka Text" panose="02000505000000020004" pitchFamily="2" charset="0"/>
                <a:cs typeface="Arial"/>
              </a:rPr>
              <a:t>To 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declare an integer ‘</a:t>
            </a:r>
            <a:r>
              <a:rPr lang="en-US" sz="2400" dirty="0" err="1">
                <a:latin typeface="Sitka Text" panose="02000505000000020004" pitchFamily="2" charset="0"/>
                <a:cs typeface="Arial"/>
              </a:rPr>
              <a:t>i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’ holding the value 10, you write 	</a:t>
            </a:r>
            <a:endParaRPr lang="en-US" sz="2400" dirty="0" smtClean="0">
              <a:latin typeface="Sitka Text" panose="02000505000000020004" pitchFamily="2" charset="0"/>
              <a:cs typeface="Arial"/>
            </a:endParaRPr>
          </a:p>
          <a:p>
            <a:pPr marL="1206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006FC0"/>
              </a:buClr>
              <a:tabLst>
                <a:tab pos="243840" algn="l"/>
                <a:tab pos="244475" algn="l"/>
              </a:tabLst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	</a:t>
            </a:r>
            <a:r>
              <a:rPr lang="en-US" sz="2400" dirty="0" smtClean="0">
                <a:latin typeface="Sitka Text" panose="02000505000000020004" pitchFamily="2" charset="0"/>
                <a:cs typeface="Arial"/>
              </a:rPr>
              <a:t>		</a:t>
            </a:r>
            <a:r>
              <a:rPr lang="en-US" sz="2400" dirty="0" err="1" smtClean="0">
                <a:latin typeface="Sitka Text" panose="02000505000000020004" pitchFamily="2" charset="0"/>
                <a:cs typeface="Arial"/>
              </a:rPr>
              <a:t>int</a:t>
            </a:r>
            <a:r>
              <a:rPr lang="en-US" sz="2400" dirty="0" smtClean="0">
                <a:latin typeface="Sitka Text" panose="02000505000000020004" pitchFamily="2" charset="0"/>
                <a:cs typeface="Arial"/>
              </a:rPr>
              <a:t> </a:t>
            </a:r>
            <a:r>
              <a:rPr lang="en-US" sz="2400" dirty="0" err="1">
                <a:latin typeface="Sitka Text" panose="02000505000000020004" pitchFamily="2" charset="0"/>
                <a:cs typeface="Arial"/>
              </a:rPr>
              <a:t>i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 = 10;</a:t>
            </a:r>
          </a:p>
          <a:p>
            <a:pPr marL="243840" indent="-23177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006FC0"/>
              </a:buClr>
              <a:buChar char="•"/>
              <a:tabLst>
                <a:tab pos="243840" algn="l"/>
                <a:tab pos="244475" algn="l"/>
              </a:tabLst>
            </a:pPr>
            <a:r>
              <a:rPr lang="en-US" sz="2400" dirty="0" smtClean="0">
                <a:latin typeface="Sitka Text" panose="02000505000000020004" pitchFamily="2" charset="0"/>
                <a:cs typeface="Arial"/>
              </a:rPr>
              <a:t>The 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object representation of integer ‘</a:t>
            </a:r>
            <a:r>
              <a:rPr lang="en-US" sz="2400" dirty="0" err="1">
                <a:latin typeface="Sitka Text" panose="02000505000000020004" pitchFamily="2" charset="0"/>
                <a:cs typeface="Arial"/>
              </a:rPr>
              <a:t>i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’ holding the </a:t>
            </a:r>
            <a:r>
              <a:rPr lang="en-US" sz="2400" dirty="0" smtClean="0">
                <a:latin typeface="Sitka Text" panose="02000505000000020004" pitchFamily="2" charset="0"/>
                <a:cs typeface="Arial"/>
              </a:rPr>
              <a:t>value 10 will 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be:</a:t>
            </a:r>
          </a:p>
          <a:p>
            <a:pPr marL="1206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006FC0"/>
              </a:buClr>
              <a:tabLst>
                <a:tab pos="243840" algn="l"/>
                <a:tab pos="244475" algn="l"/>
              </a:tabLst>
            </a:pPr>
            <a:r>
              <a:rPr lang="en-US" sz="2400" dirty="0" smtClean="0">
                <a:latin typeface="Sitka Text" panose="02000505000000020004" pitchFamily="2" charset="0"/>
                <a:cs typeface="Arial"/>
              </a:rPr>
              <a:t>	Integer </a:t>
            </a:r>
            <a:r>
              <a:rPr lang="en-US" sz="2400" dirty="0" err="1">
                <a:latin typeface="Sitka Text" panose="02000505000000020004" pitchFamily="2" charset="0"/>
                <a:cs typeface="Arial"/>
              </a:rPr>
              <a:t>iref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 = new Integer(</a:t>
            </a:r>
            <a:r>
              <a:rPr lang="en-US" sz="2400" dirty="0" err="1">
                <a:latin typeface="Sitka Text" panose="02000505000000020004" pitchFamily="2" charset="0"/>
                <a:cs typeface="Arial"/>
              </a:rPr>
              <a:t>i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);</a:t>
            </a:r>
          </a:p>
          <a:p>
            <a:pPr marL="243840" indent="-23177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006FC0"/>
              </a:buClr>
              <a:buChar char="•"/>
              <a:tabLst>
                <a:tab pos="243840" algn="l"/>
                <a:tab pos="244475" algn="l"/>
              </a:tabLst>
            </a:pPr>
            <a:r>
              <a:rPr lang="en-US" sz="2400" dirty="0" smtClean="0">
                <a:latin typeface="Sitka Text" panose="02000505000000020004" pitchFamily="2" charset="0"/>
                <a:cs typeface="Arial"/>
              </a:rPr>
              <a:t>Here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, class Integer is the wrapper class wrapping a primitive 	data type </a:t>
            </a:r>
            <a:r>
              <a:rPr lang="en-US" sz="2400" dirty="0" err="1">
                <a:latin typeface="Sitka Text" panose="02000505000000020004" pitchFamily="2" charset="0"/>
                <a:cs typeface="Arial"/>
              </a:rPr>
              <a:t>i</a:t>
            </a:r>
            <a:endParaRPr lang="en-US" sz="2400" dirty="0">
              <a:latin typeface="Sitka Text" panose="02000505000000020004" pitchFamily="2" charset="0"/>
              <a:cs typeface="Arial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9453603" y="56385"/>
            <a:ext cx="2628980" cy="738492"/>
            <a:chOff x="9520509" y="56385"/>
            <a:chExt cx="2628980" cy="738492"/>
          </a:xfrm>
        </p:grpSpPr>
        <p:graphicFrame>
          <p:nvGraphicFramePr>
            <p:cNvPr id="11" name="Object 10"/>
            <p:cNvGraphicFramePr>
              <a:graphicFrameLocks noChangeAspect="1"/>
            </p:cNvGraphicFramePr>
            <p:nvPr>
              <p:extLst/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667" name="Image" r:id="rId3" imgW="6412680" imgH="1942560" progId="Photoshop.Image.12">
                    <p:embed/>
                  </p:oleObj>
                </mc:Choice>
                <mc:Fallback>
                  <p:oleObj name="Image" r:id="rId3" imgW="6412680" imgH="1942560" progId="Photoshop.Image.12">
                    <p:embed/>
                    <p:pic>
                      <p:nvPicPr>
                        <p:cNvPr id="11" name="Object 10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77102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6592842" y="876992"/>
            <a:ext cx="55991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827816" y="284822"/>
            <a:ext cx="5765025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 smtClean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tka Heading Semibold" pitchFamily="2" charset="0"/>
              </a:rPr>
              <a:t>WRAPPER CLASSES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40126E-871D-4F87-87A9-C894EE3B3D22}"/>
              </a:ext>
            </a:extLst>
          </p:cNvPr>
          <p:cNvSpPr txBox="1"/>
          <p:nvPr/>
        </p:nvSpPr>
        <p:spPr>
          <a:xfrm>
            <a:off x="678765" y="1155695"/>
            <a:ext cx="10701997" cy="5309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3840" indent="-23177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006FC0"/>
              </a:buClr>
              <a:buChar char="•"/>
              <a:tabLst>
                <a:tab pos="243840" algn="l"/>
                <a:tab pos="244475" algn="l"/>
              </a:tabLst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For  all  the  primitive  data  types,  there  are  corresponding wrapper classes. </a:t>
            </a:r>
          </a:p>
          <a:p>
            <a:pPr marL="243840" indent="-23177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006FC0"/>
              </a:buClr>
              <a:buChar char="•"/>
              <a:tabLst>
                <a:tab pos="243840" algn="l"/>
                <a:tab pos="244475" algn="l"/>
              </a:tabLst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Representing  an  integer  via  a  wrapper  takes  about  12-16 bytes, compared to 4 in an actual integer. Also, retrieving the value of an integer uses the method </a:t>
            </a:r>
            <a:r>
              <a:rPr lang="en-US" sz="2400" dirty="0" err="1">
                <a:latin typeface="Sitka Text" panose="02000505000000020004" pitchFamily="2" charset="0"/>
                <a:cs typeface="Arial"/>
              </a:rPr>
              <a:t>Integer.intValue</a:t>
            </a:r>
            <a:r>
              <a:rPr lang="en-US" sz="2400" dirty="0" smtClean="0">
                <a:latin typeface="Sitka Text" panose="02000505000000020004" pitchFamily="2" charset="0"/>
                <a:cs typeface="Arial"/>
              </a:rPr>
              <a:t>().</a:t>
            </a:r>
          </a:p>
          <a:p>
            <a:pPr marL="243840" indent="-23177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006FC0"/>
              </a:buClr>
              <a:buChar char="•"/>
              <a:tabLst>
                <a:tab pos="243840" algn="l"/>
                <a:tab pos="244475" algn="l"/>
              </a:tabLst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For example, you can take the integer input from the user in the form of a String, and convert it into integer type using the following </a:t>
            </a:r>
            <a:r>
              <a:rPr lang="en-US" sz="2400" dirty="0" smtClean="0">
                <a:latin typeface="Sitka Text" panose="02000505000000020004" pitchFamily="2" charset="0"/>
                <a:cs typeface="Arial"/>
              </a:rPr>
              <a:t>statements:</a:t>
            </a:r>
          </a:p>
          <a:p>
            <a:pPr marL="469265" lvl="1">
              <a:spcBef>
                <a:spcPts val="1200"/>
              </a:spcBef>
              <a:spcAft>
                <a:spcPts val="600"/>
              </a:spcAft>
              <a:buClr>
                <a:srgbClr val="006FC0"/>
              </a:buClr>
              <a:tabLst>
                <a:tab pos="243840" algn="l"/>
                <a:tab pos="244475" algn="l"/>
              </a:tabLst>
            </a:pPr>
            <a:r>
              <a:rPr lang="en-US" sz="2400" dirty="0" smtClean="0">
                <a:latin typeface="Sitka Text" panose="02000505000000020004" pitchFamily="2" charset="0"/>
                <a:cs typeface="Arial"/>
              </a:rPr>
              <a:t>	String </a:t>
            </a:r>
            <a:r>
              <a:rPr lang="en-US" sz="2400" dirty="0" err="1">
                <a:latin typeface="Sitka Text" panose="02000505000000020004" pitchFamily="2" charset="0"/>
                <a:cs typeface="Arial"/>
              </a:rPr>
              <a:t>str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 = “100”;</a:t>
            </a:r>
          </a:p>
          <a:p>
            <a:pPr marL="1206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006FC0"/>
              </a:buClr>
              <a:tabLst>
                <a:tab pos="243840" algn="l"/>
                <a:tab pos="244475" algn="l"/>
              </a:tabLst>
            </a:pPr>
            <a:r>
              <a:rPr lang="en-US" sz="2400" dirty="0" smtClean="0">
                <a:latin typeface="Sitka Text" panose="02000505000000020004" pitchFamily="2" charset="0"/>
                <a:cs typeface="Arial"/>
              </a:rPr>
              <a:t>			</a:t>
            </a:r>
            <a:r>
              <a:rPr lang="en-US" sz="2400" dirty="0" err="1" smtClean="0">
                <a:latin typeface="Sitka Text" panose="02000505000000020004" pitchFamily="2" charset="0"/>
                <a:cs typeface="Arial"/>
              </a:rPr>
              <a:t>int</a:t>
            </a:r>
            <a:r>
              <a:rPr lang="en-US" sz="2400" dirty="0" smtClean="0">
                <a:latin typeface="Sitka Text" panose="02000505000000020004" pitchFamily="2" charset="0"/>
                <a:cs typeface="Arial"/>
              </a:rPr>
              <a:t> 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j = </a:t>
            </a:r>
            <a:r>
              <a:rPr lang="en-US" sz="2400" dirty="0" err="1">
                <a:latin typeface="Sitka Text" panose="02000505000000020004" pitchFamily="2" charset="0"/>
                <a:cs typeface="Arial"/>
              </a:rPr>
              <a:t>Integer.parseInt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(</a:t>
            </a:r>
            <a:r>
              <a:rPr lang="en-US" sz="2400" dirty="0" err="1">
                <a:latin typeface="Sitka Text" panose="02000505000000020004" pitchFamily="2" charset="0"/>
                <a:cs typeface="Arial"/>
              </a:rPr>
              <a:t>str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);</a:t>
            </a:r>
          </a:p>
          <a:p>
            <a:pPr marL="243840" indent="-23177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006FC0"/>
              </a:buClr>
              <a:buChar char="•"/>
              <a:tabLst>
                <a:tab pos="243840" algn="l"/>
                <a:tab pos="244475" algn="l"/>
              </a:tabLst>
            </a:pPr>
            <a:endParaRPr lang="en-US" sz="2400" dirty="0">
              <a:latin typeface="Sitka Text" panose="02000505000000020004" pitchFamily="2" charset="0"/>
              <a:cs typeface="Arial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9453603" y="56385"/>
            <a:ext cx="2628980" cy="738492"/>
            <a:chOff x="9520509" y="56385"/>
            <a:chExt cx="2628980" cy="738492"/>
          </a:xfrm>
        </p:grpSpPr>
        <p:graphicFrame>
          <p:nvGraphicFramePr>
            <p:cNvPr id="11" name="Object 10"/>
            <p:cNvGraphicFramePr>
              <a:graphicFrameLocks noChangeAspect="1"/>
            </p:cNvGraphicFramePr>
            <p:nvPr>
              <p:extLst/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691" name="Image" r:id="rId3" imgW="6412680" imgH="1942560" progId="Photoshop.Image.12">
                    <p:embed/>
                  </p:oleObj>
                </mc:Choice>
                <mc:Fallback>
                  <p:oleObj name="Image" r:id="rId3" imgW="6412680" imgH="1942560" progId="Photoshop.Image.12">
                    <p:embed/>
                    <p:pic>
                      <p:nvPicPr>
                        <p:cNvPr id="11" name="Object 10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75919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6592842" y="876992"/>
            <a:ext cx="55991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827816" y="284822"/>
            <a:ext cx="5765025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 smtClean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tka Heading Semibold" pitchFamily="2" charset="0"/>
              </a:rPr>
              <a:t>WRAPPER CLASSES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40126E-871D-4F87-87A9-C894EE3B3D22}"/>
              </a:ext>
            </a:extLst>
          </p:cNvPr>
          <p:cNvSpPr txBox="1"/>
          <p:nvPr/>
        </p:nvSpPr>
        <p:spPr>
          <a:xfrm>
            <a:off x="678765" y="1155695"/>
            <a:ext cx="10701997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3840" indent="-23177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006FC0"/>
              </a:buClr>
              <a:buChar char="•"/>
              <a:tabLst>
                <a:tab pos="243840" algn="l"/>
                <a:tab pos="244475" algn="l"/>
              </a:tabLst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Class </a:t>
            </a:r>
            <a:r>
              <a:rPr lang="en-US" sz="2400" b="1" dirty="0">
                <a:latin typeface="Sitka Text" panose="02000505000000020004" pitchFamily="2" charset="0"/>
                <a:cs typeface="Arial"/>
              </a:rPr>
              <a:t>Integer 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is a wrapper for values of type </a:t>
            </a:r>
            <a:r>
              <a:rPr lang="en-US" sz="2400" dirty="0" err="1">
                <a:latin typeface="Sitka Text" panose="02000505000000020004" pitchFamily="2" charset="0"/>
                <a:cs typeface="Arial"/>
              </a:rPr>
              <a:t>int</a:t>
            </a:r>
            <a:endParaRPr lang="en-US" sz="2400" dirty="0">
              <a:latin typeface="Sitka Text" panose="02000505000000020004" pitchFamily="2" charset="0"/>
              <a:cs typeface="Arial"/>
            </a:endParaRPr>
          </a:p>
          <a:p>
            <a:pPr marL="243840" indent="-23177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006FC0"/>
              </a:buClr>
              <a:buChar char="•"/>
              <a:tabLst>
                <a:tab pos="243840" algn="l"/>
                <a:tab pos="244475" algn="l"/>
              </a:tabLst>
            </a:pPr>
            <a:r>
              <a:rPr lang="en-US" sz="2400" dirty="0" smtClean="0">
                <a:latin typeface="Sitka Text" panose="02000505000000020004" pitchFamily="2" charset="0"/>
                <a:cs typeface="Arial"/>
              </a:rPr>
              <a:t>The </a:t>
            </a:r>
            <a:r>
              <a:rPr lang="en-US" sz="2400" b="1" dirty="0">
                <a:latin typeface="Sitka Text" panose="02000505000000020004" pitchFamily="2" charset="0"/>
                <a:cs typeface="Arial"/>
              </a:rPr>
              <a:t>constructors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 for Integer are shown here:</a:t>
            </a:r>
          </a:p>
          <a:p>
            <a:pPr marL="701040" lvl="1" indent="-231775">
              <a:spcBef>
                <a:spcPts val="1200"/>
              </a:spcBef>
              <a:spcAft>
                <a:spcPts val="600"/>
              </a:spcAft>
              <a:buClr>
                <a:srgbClr val="006FC0"/>
              </a:buClr>
              <a:buChar char="•"/>
              <a:tabLst>
                <a:tab pos="243840" algn="l"/>
                <a:tab pos="244475" algn="l"/>
              </a:tabLst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Integer( </a:t>
            </a:r>
            <a:r>
              <a:rPr lang="en-US" sz="2400" dirty="0" err="1">
                <a:latin typeface="Sitka Text" panose="02000505000000020004" pitchFamily="2" charset="0"/>
                <a:cs typeface="Arial"/>
              </a:rPr>
              <a:t>int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 </a:t>
            </a:r>
            <a:r>
              <a:rPr lang="en-US" sz="2400" dirty="0" err="1">
                <a:latin typeface="Sitka Text" panose="02000505000000020004" pitchFamily="2" charset="0"/>
                <a:cs typeface="Arial"/>
              </a:rPr>
              <a:t>num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)</a:t>
            </a:r>
          </a:p>
          <a:p>
            <a:pPr marL="701040" lvl="1" indent="-231775">
              <a:spcBef>
                <a:spcPts val="1200"/>
              </a:spcBef>
              <a:spcAft>
                <a:spcPts val="600"/>
              </a:spcAft>
              <a:buClr>
                <a:srgbClr val="006FC0"/>
              </a:buClr>
              <a:buChar char="•"/>
              <a:tabLst>
                <a:tab pos="243840" algn="l"/>
                <a:tab pos="244475" algn="l"/>
              </a:tabLst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Integer(String </a:t>
            </a:r>
            <a:r>
              <a:rPr lang="en-US" sz="2400" dirty="0" err="1">
                <a:latin typeface="Sitka Text" panose="02000505000000020004" pitchFamily="2" charset="0"/>
                <a:cs typeface="Arial"/>
              </a:rPr>
              <a:t>str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) throws </a:t>
            </a:r>
            <a:r>
              <a:rPr lang="en-US" sz="2400" dirty="0" err="1">
                <a:latin typeface="Sitka Text" panose="02000505000000020004" pitchFamily="2" charset="0"/>
                <a:cs typeface="Arial"/>
              </a:rPr>
              <a:t>NumberFormatException</a:t>
            </a:r>
            <a:endParaRPr lang="en-US" sz="2400" dirty="0">
              <a:latin typeface="Sitka Text" panose="02000505000000020004" pitchFamily="2" charset="0"/>
              <a:cs typeface="Arial"/>
            </a:endParaRPr>
          </a:p>
          <a:p>
            <a:pPr marL="243840" indent="-23177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006FC0"/>
              </a:buClr>
              <a:buChar char="•"/>
              <a:tabLst>
                <a:tab pos="243840" algn="l"/>
                <a:tab pos="244475" algn="l"/>
              </a:tabLst>
            </a:pPr>
            <a:r>
              <a:rPr lang="en-US" sz="2400" dirty="0" smtClean="0">
                <a:latin typeface="Sitka Text" panose="02000505000000020004" pitchFamily="2" charset="0"/>
                <a:cs typeface="Arial"/>
              </a:rPr>
              <a:t>Some </a:t>
            </a:r>
            <a:r>
              <a:rPr lang="en-US" sz="2400" b="1" dirty="0">
                <a:latin typeface="Sitka Text" panose="02000505000000020004" pitchFamily="2" charset="0"/>
                <a:cs typeface="Arial"/>
              </a:rPr>
              <a:t>methods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 of the Integer class:</a:t>
            </a:r>
          </a:p>
          <a:p>
            <a:pPr marL="701040" lvl="1" indent="-231775">
              <a:spcBef>
                <a:spcPts val="1200"/>
              </a:spcBef>
              <a:spcAft>
                <a:spcPts val="600"/>
              </a:spcAft>
              <a:buClr>
                <a:srgbClr val="006FC0"/>
              </a:buClr>
              <a:buChar char="•"/>
              <a:tabLst>
                <a:tab pos="243840" algn="l"/>
                <a:tab pos="244475" algn="l"/>
              </a:tabLst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static </a:t>
            </a:r>
            <a:r>
              <a:rPr lang="en-US" sz="2400" dirty="0" err="1">
                <a:latin typeface="Sitka Text" panose="02000505000000020004" pitchFamily="2" charset="0"/>
                <a:cs typeface="Arial"/>
              </a:rPr>
              <a:t>int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 </a:t>
            </a:r>
            <a:r>
              <a:rPr lang="en-US" sz="2400" dirty="0" err="1">
                <a:latin typeface="Sitka Text" panose="02000505000000020004" pitchFamily="2" charset="0"/>
                <a:cs typeface="Arial"/>
              </a:rPr>
              <a:t>parseInt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(String </a:t>
            </a:r>
            <a:r>
              <a:rPr lang="en-US" sz="2400" dirty="0" err="1">
                <a:latin typeface="Sitka Text" panose="02000505000000020004" pitchFamily="2" charset="0"/>
                <a:cs typeface="Arial"/>
              </a:rPr>
              <a:t>str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) throws </a:t>
            </a:r>
            <a:r>
              <a:rPr lang="en-US" sz="2400" dirty="0" err="1">
                <a:latin typeface="Sitka Text" panose="02000505000000020004" pitchFamily="2" charset="0"/>
                <a:cs typeface="Arial"/>
              </a:rPr>
              <a:t>NumberFormatException</a:t>
            </a:r>
            <a:endParaRPr lang="en-US" sz="2400" dirty="0">
              <a:latin typeface="Sitka Text" panose="02000505000000020004" pitchFamily="2" charset="0"/>
              <a:cs typeface="Arial"/>
            </a:endParaRPr>
          </a:p>
          <a:p>
            <a:pPr marL="701040" lvl="1" indent="-231775">
              <a:spcBef>
                <a:spcPts val="1200"/>
              </a:spcBef>
              <a:spcAft>
                <a:spcPts val="600"/>
              </a:spcAft>
              <a:buClr>
                <a:srgbClr val="006FC0"/>
              </a:buClr>
              <a:buChar char="•"/>
              <a:tabLst>
                <a:tab pos="243840" algn="l"/>
                <a:tab pos="244475" algn="l"/>
              </a:tabLst>
            </a:pPr>
            <a:r>
              <a:rPr lang="en-US" sz="2400" dirty="0" err="1" smtClean="0">
                <a:latin typeface="Sitka Text" panose="02000505000000020004" pitchFamily="2" charset="0"/>
                <a:cs typeface="Arial"/>
              </a:rPr>
              <a:t>int</a:t>
            </a:r>
            <a:r>
              <a:rPr lang="en-US" sz="2400" dirty="0" smtClean="0">
                <a:latin typeface="Sitka Text" panose="02000505000000020004" pitchFamily="2" charset="0"/>
                <a:cs typeface="Arial"/>
              </a:rPr>
              <a:t> </a:t>
            </a:r>
            <a:r>
              <a:rPr lang="en-US" sz="2400" dirty="0" err="1">
                <a:latin typeface="Sitka Text" panose="02000505000000020004" pitchFamily="2" charset="0"/>
                <a:cs typeface="Arial"/>
              </a:rPr>
              <a:t>intValue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( ) returns the value of the invoking object as a </a:t>
            </a:r>
            <a:r>
              <a:rPr lang="en-US" sz="2400" dirty="0" err="1">
                <a:latin typeface="Sitka Text" panose="02000505000000020004" pitchFamily="2" charset="0"/>
                <a:cs typeface="Arial"/>
              </a:rPr>
              <a:t>int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 value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9453603" y="56385"/>
            <a:ext cx="2628980" cy="738492"/>
            <a:chOff x="9520509" y="56385"/>
            <a:chExt cx="2628980" cy="738492"/>
          </a:xfrm>
        </p:grpSpPr>
        <p:graphicFrame>
          <p:nvGraphicFramePr>
            <p:cNvPr id="11" name="Object 10"/>
            <p:cNvGraphicFramePr>
              <a:graphicFrameLocks noChangeAspect="1"/>
            </p:cNvGraphicFramePr>
            <p:nvPr>
              <p:extLst/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715" name="Image" r:id="rId3" imgW="6412680" imgH="1942560" progId="Photoshop.Image.12">
                    <p:embed/>
                  </p:oleObj>
                </mc:Choice>
                <mc:Fallback>
                  <p:oleObj name="Image" r:id="rId3" imgW="6412680" imgH="1942560" progId="Photoshop.Image.12">
                    <p:embed/>
                    <p:pic>
                      <p:nvPicPr>
                        <p:cNvPr id="11" name="Object 10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0225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6592842" y="876992"/>
            <a:ext cx="55991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827816" y="284822"/>
            <a:ext cx="5765025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 smtClean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tka Heading Semibold" pitchFamily="2" charset="0"/>
              </a:rPr>
              <a:t>WRAPPER CLASSES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40126E-871D-4F87-87A9-C894EE3B3D22}"/>
              </a:ext>
            </a:extLst>
          </p:cNvPr>
          <p:cNvSpPr txBox="1"/>
          <p:nvPr/>
        </p:nvSpPr>
        <p:spPr>
          <a:xfrm>
            <a:off x="678765" y="1155695"/>
            <a:ext cx="10701997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3840" indent="-23177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006FC0"/>
              </a:buClr>
              <a:buChar char="•"/>
              <a:tabLst>
                <a:tab pos="243840" algn="l"/>
                <a:tab pos="244475" algn="l"/>
              </a:tabLst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Class </a:t>
            </a:r>
            <a:r>
              <a:rPr lang="en-US" sz="2400" b="1" dirty="0">
                <a:latin typeface="Sitka Text" panose="02000505000000020004" pitchFamily="2" charset="0"/>
                <a:cs typeface="Arial"/>
              </a:rPr>
              <a:t>Integer 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is a wrapper for values of type </a:t>
            </a:r>
            <a:r>
              <a:rPr lang="en-US" sz="2400" dirty="0" err="1">
                <a:latin typeface="Sitka Text" panose="02000505000000020004" pitchFamily="2" charset="0"/>
                <a:cs typeface="Arial"/>
              </a:rPr>
              <a:t>int</a:t>
            </a:r>
            <a:endParaRPr lang="en-US" sz="2400" dirty="0">
              <a:latin typeface="Sitka Text" panose="02000505000000020004" pitchFamily="2" charset="0"/>
              <a:cs typeface="Arial"/>
            </a:endParaRPr>
          </a:p>
          <a:p>
            <a:pPr marL="243840" indent="-23177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006FC0"/>
              </a:buClr>
              <a:buChar char="•"/>
              <a:tabLst>
                <a:tab pos="243840" algn="l"/>
                <a:tab pos="244475" algn="l"/>
              </a:tabLst>
            </a:pPr>
            <a:r>
              <a:rPr lang="en-US" sz="2400" dirty="0" smtClean="0">
                <a:latin typeface="Sitka Text" panose="02000505000000020004" pitchFamily="2" charset="0"/>
                <a:cs typeface="Arial"/>
              </a:rPr>
              <a:t>The </a:t>
            </a:r>
            <a:r>
              <a:rPr lang="en-US" sz="2400" b="1" dirty="0">
                <a:latin typeface="Sitka Text" panose="02000505000000020004" pitchFamily="2" charset="0"/>
                <a:cs typeface="Arial"/>
              </a:rPr>
              <a:t>constructors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 for Integer are shown here:</a:t>
            </a:r>
          </a:p>
          <a:p>
            <a:pPr marL="701040" lvl="1" indent="-231775">
              <a:spcBef>
                <a:spcPts val="1200"/>
              </a:spcBef>
              <a:spcAft>
                <a:spcPts val="600"/>
              </a:spcAft>
              <a:buClr>
                <a:srgbClr val="006FC0"/>
              </a:buClr>
              <a:buChar char="•"/>
              <a:tabLst>
                <a:tab pos="243840" algn="l"/>
                <a:tab pos="244475" algn="l"/>
              </a:tabLst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Integer( </a:t>
            </a:r>
            <a:r>
              <a:rPr lang="en-US" sz="2400" dirty="0" err="1">
                <a:latin typeface="Sitka Text" panose="02000505000000020004" pitchFamily="2" charset="0"/>
                <a:cs typeface="Arial"/>
              </a:rPr>
              <a:t>int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 </a:t>
            </a:r>
            <a:r>
              <a:rPr lang="en-US" sz="2400" dirty="0" err="1">
                <a:latin typeface="Sitka Text" panose="02000505000000020004" pitchFamily="2" charset="0"/>
                <a:cs typeface="Arial"/>
              </a:rPr>
              <a:t>num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)</a:t>
            </a:r>
          </a:p>
          <a:p>
            <a:pPr marL="701040" lvl="1" indent="-231775">
              <a:spcBef>
                <a:spcPts val="1200"/>
              </a:spcBef>
              <a:spcAft>
                <a:spcPts val="600"/>
              </a:spcAft>
              <a:buClr>
                <a:srgbClr val="006FC0"/>
              </a:buClr>
              <a:buChar char="•"/>
              <a:tabLst>
                <a:tab pos="243840" algn="l"/>
                <a:tab pos="244475" algn="l"/>
              </a:tabLst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Integer(String </a:t>
            </a:r>
            <a:r>
              <a:rPr lang="en-US" sz="2400" dirty="0" err="1">
                <a:latin typeface="Sitka Text" panose="02000505000000020004" pitchFamily="2" charset="0"/>
                <a:cs typeface="Arial"/>
              </a:rPr>
              <a:t>str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) throws </a:t>
            </a:r>
            <a:r>
              <a:rPr lang="en-US" sz="2400" dirty="0" err="1">
                <a:latin typeface="Sitka Text" panose="02000505000000020004" pitchFamily="2" charset="0"/>
                <a:cs typeface="Arial"/>
              </a:rPr>
              <a:t>NumberFormatException</a:t>
            </a:r>
            <a:endParaRPr lang="en-US" sz="2400" dirty="0">
              <a:latin typeface="Sitka Text" panose="02000505000000020004" pitchFamily="2" charset="0"/>
              <a:cs typeface="Arial"/>
            </a:endParaRPr>
          </a:p>
          <a:p>
            <a:pPr marL="243840" indent="-23177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006FC0"/>
              </a:buClr>
              <a:buChar char="•"/>
              <a:tabLst>
                <a:tab pos="243840" algn="l"/>
                <a:tab pos="244475" algn="l"/>
              </a:tabLst>
            </a:pPr>
            <a:r>
              <a:rPr lang="en-US" sz="2400" dirty="0" smtClean="0">
                <a:latin typeface="Sitka Text" panose="02000505000000020004" pitchFamily="2" charset="0"/>
                <a:cs typeface="Arial"/>
              </a:rPr>
              <a:t>Some </a:t>
            </a:r>
            <a:r>
              <a:rPr lang="en-US" sz="2400" b="1" dirty="0">
                <a:latin typeface="Sitka Text" panose="02000505000000020004" pitchFamily="2" charset="0"/>
                <a:cs typeface="Arial"/>
              </a:rPr>
              <a:t>methods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 of the Integer class:</a:t>
            </a:r>
          </a:p>
          <a:p>
            <a:pPr marL="701040" lvl="1" indent="-231775">
              <a:spcBef>
                <a:spcPts val="1200"/>
              </a:spcBef>
              <a:spcAft>
                <a:spcPts val="600"/>
              </a:spcAft>
              <a:buClr>
                <a:srgbClr val="006FC0"/>
              </a:buClr>
              <a:buChar char="•"/>
              <a:tabLst>
                <a:tab pos="243840" algn="l"/>
                <a:tab pos="244475" algn="l"/>
              </a:tabLst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static </a:t>
            </a:r>
            <a:r>
              <a:rPr lang="en-US" sz="2400" dirty="0" err="1">
                <a:latin typeface="Sitka Text" panose="02000505000000020004" pitchFamily="2" charset="0"/>
                <a:cs typeface="Arial"/>
              </a:rPr>
              <a:t>int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 </a:t>
            </a:r>
            <a:r>
              <a:rPr lang="en-US" sz="2400" dirty="0" err="1">
                <a:latin typeface="Sitka Text" panose="02000505000000020004" pitchFamily="2" charset="0"/>
                <a:cs typeface="Arial"/>
              </a:rPr>
              <a:t>parseInt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(String </a:t>
            </a:r>
            <a:r>
              <a:rPr lang="en-US" sz="2400" dirty="0" err="1">
                <a:latin typeface="Sitka Text" panose="02000505000000020004" pitchFamily="2" charset="0"/>
                <a:cs typeface="Arial"/>
              </a:rPr>
              <a:t>str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) throws </a:t>
            </a:r>
            <a:r>
              <a:rPr lang="en-US" sz="2400" dirty="0" err="1">
                <a:latin typeface="Sitka Text" panose="02000505000000020004" pitchFamily="2" charset="0"/>
                <a:cs typeface="Arial"/>
              </a:rPr>
              <a:t>NumberFormatException</a:t>
            </a:r>
            <a:endParaRPr lang="en-US" sz="2400" dirty="0">
              <a:latin typeface="Sitka Text" panose="02000505000000020004" pitchFamily="2" charset="0"/>
              <a:cs typeface="Arial"/>
            </a:endParaRPr>
          </a:p>
          <a:p>
            <a:pPr marL="701040" lvl="1" indent="-231775">
              <a:spcBef>
                <a:spcPts val="1200"/>
              </a:spcBef>
              <a:spcAft>
                <a:spcPts val="600"/>
              </a:spcAft>
              <a:buClr>
                <a:srgbClr val="006FC0"/>
              </a:buClr>
              <a:buChar char="•"/>
              <a:tabLst>
                <a:tab pos="243840" algn="l"/>
                <a:tab pos="244475" algn="l"/>
              </a:tabLst>
            </a:pPr>
            <a:r>
              <a:rPr lang="en-US" sz="2400" dirty="0" err="1" smtClean="0">
                <a:latin typeface="Sitka Text" panose="02000505000000020004" pitchFamily="2" charset="0"/>
                <a:cs typeface="Arial"/>
              </a:rPr>
              <a:t>int</a:t>
            </a:r>
            <a:r>
              <a:rPr lang="en-US" sz="2400" dirty="0" smtClean="0">
                <a:latin typeface="Sitka Text" panose="02000505000000020004" pitchFamily="2" charset="0"/>
                <a:cs typeface="Arial"/>
              </a:rPr>
              <a:t> </a:t>
            </a:r>
            <a:r>
              <a:rPr lang="en-US" sz="2400" dirty="0" err="1">
                <a:latin typeface="Sitka Text" panose="02000505000000020004" pitchFamily="2" charset="0"/>
                <a:cs typeface="Arial"/>
              </a:rPr>
              <a:t>intValue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( ) returns the value of the invoking object as a </a:t>
            </a:r>
            <a:r>
              <a:rPr lang="en-US" sz="2400" dirty="0" err="1">
                <a:latin typeface="Sitka Text" panose="02000505000000020004" pitchFamily="2" charset="0"/>
                <a:cs typeface="Arial"/>
              </a:rPr>
              <a:t>int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 value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9453603" y="56385"/>
            <a:ext cx="2628980" cy="738492"/>
            <a:chOff x="9520509" y="56385"/>
            <a:chExt cx="2628980" cy="738492"/>
          </a:xfrm>
        </p:grpSpPr>
        <p:graphicFrame>
          <p:nvGraphicFramePr>
            <p:cNvPr id="11" name="Object 10"/>
            <p:cNvGraphicFramePr>
              <a:graphicFrameLocks noChangeAspect="1"/>
            </p:cNvGraphicFramePr>
            <p:nvPr>
              <p:extLst/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739" name="Image" r:id="rId3" imgW="6412680" imgH="1942560" progId="Photoshop.Image.12">
                    <p:embed/>
                  </p:oleObj>
                </mc:Choice>
                <mc:Fallback>
                  <p:oleObj name="Image" r:id="rId3" imgW="6412680" imgH="1942560" progId="Photoshop.Image.12">
                    <p:embed/>
                    <p:pic>
                      <p:nvPicPr>
                        <p:cNvPr id="11" name="Object 10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2267415" y="5497048"/>
            <a:ext cx="82704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hlinkClick r:id="rId7"/>
              </a:rPr>
              <a:t>https://</a:t>
            </a:r>
            <a:r>
              <a:rPr lang="en-IN" dirty="0" smtClean="0">
                <a:hlinkClick r:id="rId7"/>
              </a:rPr>
              <a:t>docs.oracle.com/javase/7/docs/api/java/lang/Integer.html</a:t>
            </a:r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55459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6592842" y="876992"/>
            <a:ext cx="55991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827816" y="284822"/>
            <a:ext cx="5765025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 smtClean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tka Heading Semibold" pitchFamily="2" charset="0"/>
              </a:rPr>
              <a:t>WRAPPER CLASSES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40126E-871D-4F87-87A9-C894EE3B3D22}"/>
              </a:ext>
            </a:extLst>
          </p:cNvPr>
          <p:cNvSpPr txBox="1"/>
          <p:nvPr/>
        </p:nvSpPr>
        <p:spPr>
          <a:xfrm>
            <a:off x="678765" y="1155695"/>
            <a:ext cx="10701997" cy="5032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3840" indent="-23177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006FC0"/>
              </a:buClr>
              <a:buChar char="•"/>
              <a:tabLst>
                <a:tab pos="243840" algn="l"/>
                <a:tab pos="244475" algn="l"/>
              </a:tabLst>
            </a:pPr>
            <a:r>
              <a:rPr lang="en-US" sz="2400" dirty="0" smtClean="0">
                <a:latin typeface="Sitka Text" panose="02000505000000020004" pitchFamily="2" charset="0"/>
                <a:cs typeface="Arial"/>
              </a:rPr>
              <a:t>Few 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more method of Integer class (These methods also available in </a:t>
            </a:r>
            <a:r>
              <a:rPr lang="en-US" sz="2400" dirty="0" smtClean="0">
                <a:latin typeface="Sitka Text" panose="02000505000000020004" pitchFamily="2" charset="0"/>
                <a:cs typeface="Arial"/>
              </a:rPr>
              <a:t>Long, Short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, Byte, Float, Double wrapper class)</a:t>
            </a:r>
          </a:p>
          <a:p>
            <a:pPr marL="243840" indent="-23177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006FC0"/>
              </a:buClr>
              <a:buChar char="•"/>
              <a:tabLst>
                <a:tab pos="243840" algn="l"/>
                <a:tab pos="244475" algn="l"/>
              </a:tabLst>
            </a:pPr>
            <a:r>
              <a:rPr lang="en-US" sz="2400" dirty="0" err="1">
                <a:latin typeface="Sitka Text" panose="02000505000000020004" pitchFamily="2" charset="0"/>
                <a:cs typeface="Arial"/>
              </a:rPr>
              <a:t>byteValue</a:t>
            </a:r>
            <a:r>
              <a:rPr lang="en-US" sz="2400" dirty="0" smtClean="0">
                <a:latin typeface="Sitka Text" panose="02000505000000020004" pitchFamily="2" charset="0"/>
                <a:cs typeface="Arial"/>
              </a:rPr>
              <a:t>()	Returns 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the value of the invoking object as a byte.</a:t>
            </a:r>
          </a:p>
          <a:p>
            <a:pPr marL="243840" indent="-23177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006FC0"/>
              </a:buClr>
              <a:buChar char="•"/>
              <a:tabLst>
                <a:tab pos="243840" algn="l"/>
                <a:tab pos="244475" algn="l"/>
              </a:tabLst>
            </a:pPr>
            <a:r>
              <a:rPr lang="en-US" sz="2400" dirty="0" err="1">
                <a:latin typeface="Sitka Text" panose="02000505000000020004" pitchFamily="2" charset="0"/>
                <a:cs typeface="Arial"/>
              </a:rPr>
              <a:t>doubleValue</a:t>
            </a:r>
            <a:r>
              <a:rPr lang="en-US" sz="2400" dirty="0" smtClean="0">
                <a:latin typeface="Sitka Text" panose="02000505000000020004" pitchFamily="2" charset="0"/>
                <a:cs typeface="Arial"/>
              </a:rPr>
              <a:t>()	Returns 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the value of the invoking object as a double. </a:t>
            </a:r>
            <a:endParaRPr lang="en-US" sz="2400" dirty="0" smtClean="0">
              <a:latin typeface="Sitka Text" panose="02000505000000020004" pitchFamily="2" charset="0"/>
              <a:cs typeface="Arial"/>
            </a:endParaRPr>
          </a:p>
          <a:p>
            <a:pPr marL="243840" indent="-23177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006FC0"/>
              </a:buClr>
              <a:buChar char="•"/>
              <a:tabLst>
                <a:tab pos="243840" algn="l"/>
                <a:tab pos="244475" algn="l"/>
              </a:tabLst>
            </a:pPr>
            <a:r>
              <a:rPr lang="en-US" sz="2400" dirty="0" err="1" smtClean="0">
                <a:latin typeface="Sitka Text" panose="02000505000000020004" pitchFamily="2" charset="0"/>
                <a:cs typeface="Arial"/>
              </a:rPr>
              <a:t>floatValue</a:t>
            </a:r>
            <a:r>
              <a:rPr lang="en-US" sz="2400" dirty="0" smtClean="0">
                <a:latin typeface="Sitka Text" panose="02000505000000020004" pitchFamily="2" charset="0"/>
                <a:cs typeface="Arial"/>
              </a:rPr>
              <a:t>()	Returns 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the value of the invoking object as a float. </a:t>
            </a:r>
            <a:endParaRPr lang="en-US" sz="2400" dirty="0" smtClean="0">
              <a:latin typeface="Sitka Text" panose="02000505000000020004" pitchFamily="2" charset="0"/>
              <a:cs typeface="Arial"/>
            </a:endParaRPr>
          </a:p>
          <a:p>
            <a:pPr marL="243840" indent="-23177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006FC0"/>
              </a:buClr>
              <a:buChar char="•"/>
              <a:tabLst>
                <a:tab pos="243840" algn="l"/>
                <a:tab pos="244475" algn="l"/>
              </a:tabLst>
            </a:pPr>
            <a:r>
              <a:rPr lang="en-US" sz="2400" dirty="0" err="1" smtClean="0">
                <a:latin typeface="Sitka Text" panose="02000505000000020004" pitchFamily="2" charset="0"/>
                <a:cs typeface="Arial"/>
              </a:rPr>
              <a:t>longValue</a:t>
            </a:r>
            <a:r>
              <a:rPr lang="en-US" sz="2400" dirty="0" smtClean="0">
                <a:latin typeface="Sitka Text" panose="02000505000000020004" pitchFamily="2" charset="0"/>
                <a:cs typeface="Arial"/>
              </a:rPr>
              <a:t>()	Returns 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the value of the invoking object as a long.</a:t>
            </a:r>
          </a:p>
          <a:p>
            <a:pPr marL="243840" indent="-23177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006FC0"/>
              </a:buClr>
              <a:buChar char="•"/>
              <a:tabLst>
                <a:tab pos="243840" algn="l"/>
                <a:tab pos="244475" algn="l"/>
              </a:tabLst>
            </a:pPr>
            <a:r>
              <a:rPr lang="en-US" sz="2400" dirty="0" err="1">
                <a:latin typeface="Sitka Text" panose="02000505000000020004" pitchFamily="2" charset="0"/>
                <a:cs typeface="Arial"/>
              </a:rPr>
              <a:t>shortValue</a:t>
            </a:r>
            <a:r>
              <a:rPr lang="en-US" sz="2400" dirty="0" smtClean="0">
                <a:latin typeface="Sitka Text" panose="02000505000000020004" pitchFamily="2" charset="0"/>
                <a:cs typeface="Arial"/>
              </a:rPr>
              <a:t>()	Returns 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the value of the invoking object as a short.</a:t>
            </a:r>
          </a:p>
          <a:p>
            <a:pPr marL="243840" indent="-23177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006FC0"/>
              </a:buClr>
              <a:buChar char="•"/>
              <a:tabLst>
                <a:tab pos="243840" algn="l"/>
                <a:tab pos="244475" algn="l"/>
              </a:tabLst>
            </a:pPr>
            <a:r>
              <a:rPr lang="en-US" sz="2400" dirty="0" smtClean="0">
                <a:latin typeface="Sitka Text" panose="02000505000000020004" pitchFamily="2" charset="0"/>
                <a:cs typeface="Arial"/>
              </a:rPr>
              <a:t>Integer 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i1=new Integer(20</a:t>
            </a:r>
            <a:r>
              <a:rPr lang="en-US" sz="2400" dirty="0" smtClean="0">
                <a:latin typeface="Sitka Text" panose="02000505000000020004" pitchFamily="2" charset="0"/>
                <a:cs typeface="Arial"/>
              </a:rPr>
              <a:t>);</a:t>
            </a:r>
          </a:p>
          <a:p>
            <a:pPr marL="243840" indent="-23177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006FC0"/>
              </a:buClr>
              <a:buChar char="•"/>
              <a:tabLst>
                <a:tab pos="243840" algn="l"/>
                <a:tab pos="244475" algn="l"/>
              </a:tabLst>
            </a:pPr>
            <a:r>
              <a:rPr lang="en-US" sz="2400" dirty="0" smtClean="0">
                <a:latin typeface="Sitka Text" panose="02000505000000020004" pitchFamily="2" charset="0"/>
                <a:cs typeface="Arial"/>
              </a:rPr>
              <a:t>double 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d1=i1.doubleValue();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9453603" y="56385"/>
            <a:ext cx="2628980" cy="738492"/>
            <a:chOff x="9520509" y="56385"/>
            <a:chExt cx="2628980" cy="738492"/>
          </a:xfrm>
        </p:grpSpPr>
        <p:graphicFrame>
          <p:nvGraphicFramePr>
            <p:cNvPr id="11" name="Object 10"/>
            <p:cNvGraphicFramePr>
              <a:graphicFrameLocks noChangeAspect="1"/>
            </p:cNvGraphicFramePr>
            <p:nvPr>
              <p:extLst/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763" name="Image" r:id="rId3" imgW="6412680" imgH="1942560" progId="Photoshop.Image.12">
                    <p:embed/>
                  </p:oleObj>
                </mc:Choice>
                <mc:Fallback>
                  <p:oleObj name="Image" r:id="rId3" imgW="6412680" imgH="1942560" progId="Photoshop.Image.12">
                    <p:embed/>
                    <p:pic>
                      <p:nvPicPr>
                        <p:cNvPr id="11" name="Object 10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32691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6592842" y="876992"/>
            <a:ext cx="55991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827816" y="284822"/>
            <a:ext cx="5765025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 smtClean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tka Heading Semibold" pitchFamily="2" charset="0"/>
              </a:rPr>
              <a:t>WRAPPER CLASSES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9453603" y="56385"/>
            <a:ext cx="2628980" cy="738492"/>
            <a:chOff x="9520509" y="56385"/>
            <a:chExt cx="2628980" cy="738492"/>
          </a:xfrm>
        </p:grpSpPr>
        <p:graphicFrame>
          <p:nvGraphicFramePr>
            <p:cNvPr id="11" name="Object 10"/>
            <p:cNvGraphicFramePr>
              <a:graphicFrameLocks noChangeAspect="1"/>
            </p:cNvGraphicFramePr>
            <p:nvPr>
              <p:extLst/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787" name="Image" r:id="rId3" imgW="6412680" imgH="1942560" progId="Photoshop.Image.12">
                    <p:embed/>
                  </p:oleObj>
                </mc:Choice>
                <mc:Fallback>
                  <p:oleObj name="Image" r:id="rId3" imgW="6412680" imgH="1942560" progId="Photoshop.Image.12">
                    <p:embed/>
                    <p:pic>
                      <p:nvPicPr>
                        <p:cNvPr id="11" name="Object 10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6" name="object 3"/>
          <p:cNvGrpSpPr/>
          <p:nvPr/>
        </p:nvGrpSpPr>
        <p:grpSpPr>
          <a:xfrm>
            <a:off x="5172032" y="1168876"/>
            <a:ext cx="1847214" cy="631190"/>
            <a:chOff x="3000755" y="1271016"/>
            <a:chExt cx="1847214" cy="63119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7" name="object 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00755" y="1271016"/>
              <a:ext cx="1847088" cy="627888"/>
            </a:xfrm>
            <a:prstGeom prst="rect">
              <a:avLst/>
            </a:prstGeom>
          </p:spPr>
        </p:pic>
        <p:pic>
          <p:nvPicPr>
            <p:cNvPr id="48" name="object 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87851" y="1336548"/>
              <a:ext cx="1071372" cy="565403"/>
            </a:xfrm>
            <a:prstGeom prst="rect">
              <a:avLst/>
            </a:prstGeom>
          </p:spPr>
        </p:pic>
        <p:pic>
          <p:nvPicPr>
            <p:cNvPr id="49" name="object 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47999" y="1295400"/>
              <a:ext cx="1752600" cy="533400"/>
            </a:xfrm>
            <a:prstGeom prst="rect">
              <a:avLst/>
            </a:prstGeom>
          </p:spPr>
        </p:pic>
      </p:grpSp>
      <p:sp>
        <p:nvSpPr>
          <p:cNvPr id="50" name="object 7"/>
          <p:cNvSpPr txBox="1"/>
          <p:nvPr/>
        </p:nvSpPr>
        <p:spPr>
          <a:xfrm>
            <a:off x="5219277" y="1193260"/>
            <a:ext cx="1752600" cy="533400"/>
          </a:xfrm>
          <a:prstGeom prst="rect">
            <a:avLst/>
          </a:prstGeom>
          <a:ln w="9144">
            <a:solidFill>
              <a:srgbClr val="00AEE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123189" rIns="0" bIns="0" rtlCol="0">
            <a:spAutoFit/>
          </a:bodyPr>
          <a:lstStyle/>
          <a:p>
            <a:pPr marL="520700">
              <a:lnSpc>
                <a:spcPct val="100000"/>
              </a:lnSpc>
              <a:spcBef>
                <a:spcPts val="969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51" name="object 8"/>
          <p:cNvGrpSpPr/>
          <p:nvPr/>
        </p:nvGrpSpPr>
        <p:grpSpPr>
          <a:xfrm>
            <a:off x="1583074" y="5056278"/>
            <a:ext cx="1161415" cy="631190"/>
            <a:chOff x="181355" y="5111496"/>
            <a:chExt cx="1161415" cy="63119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2" name="object 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1355" y="5111496"/>
              <a:ext cx="1161288" cy="627887"/>
            </a:xfrm>
            <a:prstGeom prst="rect">
              <a:avLst/>
            </a:prstGeom>
          </p:spPr>
        </p:pic>
        <p:pic>
          <p:nvPicPr>
            <p:cNvPr id="53" name="object 1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5279" y="5177028"/>
              <a:ext cx="851915" cy="565404"/>
            </a:xfrm>
            <a:prstGeom prst="rect">
              <a:avLst/>
            </a:prstGeom>
          </p:spPr>
        </p:pic>
        <p:pic>
          <p:nvPicPr>
            <p:cNvPr id="54" name="object 1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8599" y="5135880"/>
              <a:ext cx="1066800" cy="533400"/>
            </a:xfrm>
            <a:prstGeom prst="rect">
              <a:avLst/>
            </a:prstGeom>
          </p:spPr>
        </p:pic>
        <p:sp>
          <p:nvSpPr>
            <p:cNvPr id="55" name="object 12"/>
            <p:cNvSpPr/>
            <p:nvPr/>
          </p:nvSpPr>
          <p:spPr>
            <a:xfrm>
              <a:off x="228599" y="5135880"/>
              <a:ext cx="1066800" cy="533400"/>
            </a:xfrm>
            <a:custGeom>
              <a:avLst/>
              <a:gdLst/>
              <a:ahLst/>
              <a:cxnLst/>
              <a:rect l="l" t="t" r="r" b="b"/>
              <a:pathLst>
                <a:path w="1066800" h="533400">
                  <a:moveTo>
                    <a:pt x="0" y="533400"/>
                  </a:moveTo>
                  <a:lnTo>
                    <a:pt x="1066800" y="533400"/>
                  </a:lnTo>
                  <a:lnTo>
                    <a:pt x="1066800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ln w="9144">
              <a:solidFill>
                <a:srgbClr val="00AE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13"/>
          <p:cNvSpPr txBox="1"/>
          <p:nvPr/>
        </p:nvSpPr>
        <p:spPr>
          <a:xfrm>
            <a:off x="1634891" y="5191990"/>
            <a:ext cx="1058545" cy="3003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12700" rIns="0" bIns="0" rtlCol="0">
            <a:spAutoFit/>
          </a:bodyPr>
          <a:lstStyle/>
          <a:p>
            <a:pPr marL="28194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Byte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7" name="object 14"/>
          <p:cNvGrpSpPr/>
          <p:nvPr/>
        </p:nvGrpSpPr>
        <p:grpSpPr>
          <a:xfrm>
            <a:off x="3003443" y="5079137"/>
            <a:ext cx="1188720" cy="632460"/>
            <a:chOff x="1601724" y="5134355"/>
            <a:chExt cx="1188720" cy="63246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8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1724" y="5134355"/>
              <a:ext cx="1188720" cy="627888"/>
            </a:xfrm>
            <a:prstGeom prst="rect">
              <a:avLst/>
            </a:prstGeom>
          </p:spPr>
        </p:pic>
        <p:pic>
          <p:nvPicPr>
            <p:cNvPr id="59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17548" y="5201411"/>
              <a:ext cx="957072" cy="565404"/>
            </a:xfrm>
            <a:prstGeom prst="rect">
              <a:avLst/>
            </a:prstGeom>
          </p:spPr>
        </p:pic>
        <p:pic>
          <p:nvPicPr>
            <p:cNvPr id="60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48968" y="5158739"/>
              <a:ext cx="1094232" cy="533400"/>
            </a:xfrm>
            <a:prstGeom prst="rect">
              <a:avLst/>
            </a:prstGeom>
          </p:spPr>
        </p:pic>
        <p:sp>
          <p:nvSpPr>
            <p:cNvPr id="61" name="object 18"/>
            <p:cNvSpPr/>
            <p:nvPr/>
          </p:nvSpPr>
          <p:spPr>
            <a:xfrm>
              <a:off x="1648968" y="5158739"/>
              <a:ext cx="1094740" cy="533400"/>
            </a:xfrm>
            <a:custGeom>
              <a:avLst/>
              <a:gdLst/>
              <a:ahLst/>
              <a:cxnLst/>
              <a:rect l="l" t="t" r="r" b="b"/>
              <a:pathLst>
                <a:path w="1094739" h="533400">
                  <a:moveTo>
                    <a:pt x="0" y="533400"/>
                  </a:moveTo>
                  <a:lnTo>
                    <a:pt x="1094232" y="533400"/>
                  </a:lnTo>
                  <a:lnTo>
                    <a:pt x="1094232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ln w="9143">
              <a:solidFill>
                <a:srgbClr val="00AE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19"/>
          <p:cNvSpPr txBox="1"/>
          <p:nvPr/>
        </p:nvSpPr>
        <p:spPr>
          <a:xfrm>
            <a:off x="3055258" y="5216424"/>
            <a:ext cx="1085215" cy="2997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12700" rIns="0" bIns="0" rtlCol="0">
            <a:spAutoFit/>
          </a:bodyPr>
          <a:lstStyle/>
          <a:p>
            <a:pPr marL="243204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Short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3" name="object 20"/>
          <p:cNvGrpSpPr/>
          <p:nvPr/>
        </p:nvGrpSpPr>
        <p:grpSpPr>
          <a:xfrm>
            <a:off x="4400951" y="5124858"/>
            <a:ext cx="1216660" cy="631190"/>
            <a:chOff x="2999232" y="5180076"/>
            <a:chExt cx="1216660" cy="63119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4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99232" y="5180076"/>
              <a:ext cx="1216152" cy="627888"/>
            </a:xfrm>
            <a:prstGeom prst="rect">
              <a:avLst/>
            </a:prstGeom>
          </p:spPr>
        </p:pic>
        <p:pic>
          <p:nvPicPr>
            <p:cNvPr id="65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46476" y="5245608"/>
              <a:ext cx="1121664" cy="565404"/>
            </a:xfrm>
            <a:prstGeom prst="rect">
              <a:avLst/>
            </a:prstGeom>
          </p:spPr>
        </p:pic>
        <p:pic>
          <p:nvPicPr>
            <p:cNvPr id="66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46476" y="5204460"/>
              <a:ext cx="1121664" cy="533399"/>
            </a:xfrm>
            <a:prstGeom prst="rect">
              <a:avLst/>
            </a:prstGeom>
          </p:spPr>
        </p:pic>
        <p:sp>
          <p:nvSpPr>
            <p:cNvPr id="67" name="object 24"/>
            <p:cNvSpPr/>
            <p:nvPr/>
          </p:nvSpPr>
          <p:spPr>
            <a:xfrm>
              <a:off x="3046476" y="5204460"/>
              <a:ext cx="1122045" cy="533400"/>
            </a:xfrm>
            <a:custGeom>
              <a:avLst/>
              <a:gdLst/>
              <a:ahLst/>
              <a:cxnLst/>
              <a:rect l="l" t="t" r="r" b="b"/>
              <a:pathLst>
                <a:path w="1122045" h="533400">
                  <a:moveTo>
                    <a:pt x="0" y="533399"/>
                  </a:moveTo>
                  <a:lnTo>
                    <a:pt x="1121664" y="533399"/>
                  </a:lnTo>
                  <a:lnTo>
                    <a:pt x="1121664" y="0"/>
                  </a:lnTo>
                  <a:lnTo>
                    <a:pt x="0" y="0"/>
                  </a:lnTo>
                  <a:lnTo>
                    <a:pt x="0" y="533399"/>
                  </a:lnTo>
                  <a:close/>
                </a:path>
              </a:pathLst>
            </a:custGeom>
            <a:ln w="9144">
              <a:solidFill>
                <a:srgbClr val="00AE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25"/>
          <p:cNvSpPr txBox="1"/>
          <p:nvPr/>
        </p:nvSpPr>
        <p:spPr>
          <a:xfrm>
            <a:off x="4452767" y="5260316"/>
            <a:ext cx="1112520" cy="3003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12700" rIns="0" bIns="0" rtlCol="0">
            <a:spAutoFit/>
          </a:bodyPr>
          <a:lstStyle/>
          <a:p>
            <a:pPr marL="175895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Integer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9" name="object 26"/>
          <p:cNvGrpSpPr/>
          <p:nvPr/>
        </p:nvGrpSpPr>
        <p:grpSpPr>
          <a:xfrm>
            <a:off x="6095639" y="5083710"/>
            <a:ext cx="1001394" cy="631190"/>
            <a:chOff x="4693920" y="5138928"/>
            <a:chExt cx="1001394" cy="63119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0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693920" y="5138928"/>
              <a:ext cx="1001268" cy="627888"/>
            </a:xfrm>
            <a:prstGeom prst="rect">
              <a:avLst/>
            </a:prstGeom>
          </p:spPr>
        </p:pic>
        <p:pic>
          <p:nvPicPr>
            <p:cNvPr id="71" name="object 2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35068" y="5204460"/>
              <a:ext cx="920496" cy="565404"/>
            </a:xfrm>
            <a:prstGeom prst="rect">
              <a:avLst/>
            </a:prstGeom>
          </p:spPr>
        </p:pic>
        <p:pic>
          <p:nvPicPr>
            <p:cNvPr id="72" name="object 2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741164" y="5163312"/>
              <a:ext cx="906780" cy="533400"/>
            </a:xfrm>
            <a:prstGeom prst="rect">
              <a:avLst/>
            </a:prstGeom>
          </p:spPr>
        </p:pic>
        <p:sp>
          <p:nvSpPr>
            <p:cNvPr id="73" name="object 30"/>
            <p:cNvSpPr/>
            <p:nvPr/>
          </p:nvSpPr>
          <p:spPr>
            <a:xfrm>
              <a:off x="4741164" y="5163312"/>
              <a:ext cx="906780" cy="533400"/>
            </a:xfrm>
            <a:custGeom>
              <a:avLst/>
              <a:gdLst/>
              <a:ahLst/>
              <a:cxnLst/>
              <a:rect l="l" t="t" r="r" b="b"/>
              <a:pathLst>
                <a:path w="906779" h="533400">
                  <a:moveTo>
                    <a:pt x="0" y="533400"/>
                  </a:moveTo>
                  <a:lnTo>
                    <a:pt x="906780" y="533400"/>
                  </a:lnTo>
                  <a:lnTo>
                    <a:pt x="906780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ln w="9144">
              <a:solidFill>
                <a:srgbClr val="00AE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31"/>
          <p:cNvSpPr txBox="1"/>
          <p:nvPr/>
        </p:nvSpPr>
        <p:spPr>
          <a:xfrm>
            <a:off x="6127261" y="5219473"/>
            <a:ext cx="904240" cy="2997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12700" rIns="0" bIns="0" rtlCol="0">
            <a:spAutoFit/>
          </a:bodyPr>
          <a:lstStyle/>
          <a:p>
            <a:pPr marL="189865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FFFFFF"/>
                </a:solidFill>
                <a:latin typeface="Arial"/>
                <a:cs typeface="Arial"/>
              </a:rPr>
              <a:t>Long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75" name="object 32"/>
          <p:cNvGrpSpPr/>
          <p:nvPr/>
        </p:nvGrpSpPr>
        <p:grpSpPr>
          <a:xfrm>
            <a:off x="7496195" y="5056278"/>
            <a:ext cx="1009015" cy="631190"/>
            <a:chOff x="6094476" y="5111496"/>
            <a:chExt cx="1009015" cy="63119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6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94476" y="5111496"/>
              <a:ext cx="1008887" cy="627887"/>
            </a:xfrm>
            <a:prstGeom prst="rect">
              <a:avLst/>
            </a:prstGeom>
          </p:spPr>
        </p:pic>
        <p:pic>
          <p:nvPicPr>
            <p:cNvPr id="77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146292" y="5177028"/>
              <a:ext cx="906780" cy="565404"/>
            </a:xfrm>
            <a:prstGeom prst="rect">
              <a:avLst/>
            </a:prstGeom>
          </p:spPr>
        </p:pic>
        <p:pic>
          <p:nvPicPr>
            <p:cNvPr id="78" name="object 3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141720" y="5135880"/>
              <a:ext cx="914400" cy="533400"/>
            </a:xfrm>
            <a:prstGeom prst="rect">
              <a:avLst/>
            </a:prstGeom>
          </p:spPr>
        </p:pic>
        <p:sp>
          <p:nvSpPr>
            <p:cNvPr id="79" name="object 36"/>
            <p:cNvSpPr/>
            <p:nvPr/>
          </p:nvSpPr>
          <p:spPr>
            <a:xfrm>
              <a:off x="6141720" y="5135880"/>
              <a:ext cx="914400" cy="533400"/>
            </a:xfrm>
            <a:custGeom>
              <a:avLst/>
              <a:gdLst/>
              <a:ahLst/>
              <a:cxnLst/>
              <a:rect l="l" t="t" r="r" b="b"/>
              <a:pathLst>
                <a:path w="914400" h="533400">
                  <a:moveTo>
                    <a:pt x="0" y="533400"/>
                  </a:moveTo>
                  <a:lnTo>
                    <a:pt x="914400" y="533400"/>
                  </a:lnTo>
                  <a:lnTo>
                    <a:pt x="914400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ln w="9144">
              <a:solidFill>
                <a:srgbClr val="00AE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37"/>
          <p:cNvSpPr txBox="1"/>
          <p:nvPr/>
        </p:nvSpPr>
        <p:spPr>
          <a:xfrm>
            <a:off x="7548010" y="5191990"/>
            <a:ext cx="905510" cy="3003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12700" rIns="0" bIns="0" rtlCol="0">
            <a:spAutoFit/>
          </a:bodyPr>
          <a:lstStyle/>
          <a:p>
            <a:pPr marL="18034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Float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81" name="object 38"/>
          <p:cNvGrpSpPr/>
          <p:nvPr/>
        </p:nvGrpSpPr>
        <p:grpSpPr>
          <a:xfrm>
            <a:off x="2089042" y="2585874"/>
            <a:ext cx="1618615" cy="631190"/>
            <a:chOff x="687323" y="2641092"/>
            <a:chExt cx="1618615" cy="63119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2" name="object 3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87323" y="2641092"/>
              <a:ext cx="1618488" cy="627888"/>
            </a:xfrm>
            <a:prstGeom prst="rect">
              <a:avLst/>
            </a:prstGeom>
          </p:spPr>
        </p:pic>
        <p:pic>
          <p:nvPicPr>
            <p:cNvPr id="83" name="object 4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85443" y="2706624"/>
              <a:ext cx="1222247" cy="565403"/>
            </a:xfrm>
            <a:prstGeom prst="rect">
              <a:avLst/>
            </a:prstGeom>
          </p:spPr>
        </p:pic>
        <p:pic>
          <p:nvPicPr>
            <p:cNvPr id="84" name="object 4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34567" y="2665476"/>
              <a:ext cx="1524000" cy="533400"/>
            </a:xfrm>
            <a:prstGeom prst="rect">
              <a:avLst/>
            </a:prstGeom>
          </p:spPr>
        </p:pic>
        <p:sp>
          <p:nvSpPr>
            <p:cNvPr id="85" name="object 42"/>
            <p:cNvSpPr/>
            <p:nvPr/>
          </p:nvSpPr>
          <p:spPr>
            <a:xfrm>
              <a:off x="734567" y="2665476"/>
              <a:ext cx="1524000" cy="533400"/>
            </a:xfrm>
            <a:custGeom>
              <a:avLst/>
              <a:gdLst/>
              <a:ahLst/>
              <a:cxnLst/>
              <a:rect l="l" t="t" r="r" b="b"/>
              <a:pathLst>
                <a:path w="1524000" h="533400">
                  <a:moveTo>
                    <a:pt x="0" y="533400"/>
                  </a:moveTo>
                  <a:lnTo>
                    <a:pt x="1524000" y="533400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ln w="9144">
              <a:solidFill>
                <a:srgbClr val="00AE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43"/>
          <p:cNvSpPr txBox="1"/>
          <p:nvPr/>
        </p:nvSpPr>
        <p:spPr>
          <a:xfrm>
            <a:off x="2140859" y="2721636"/>
            <a:ext cx="1515745" cy="2997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12700" rIns="0" bIns="0" rtlCol="0">
            <a:spAutoFit/>
          </a:bodyPr>
          <a:lstStyle/>
          <a:p>
            <a:pPr marL="325755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87" name="object 44"/>
          <p:cNvGrpSpPr/>
          <p:nvPr/>
        </p:nvGrpSpPr>
        <p:grpSpPr>
          <a:xfrm>
            <a:off x="5219339" y="2566061"/>
            <a:ext cx="1850389" cy="632460"/>
            <a:chOff x="3817620" y="2621279"/>
            <a:chExt cx="1850389" cy="63246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8" name="object 4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7620" y="2621279"/>
              <a:ext cx="1850136" cy="627888"/>
            </a:xfrm>
            <a:prstGeom prst="rect">
              <a:avLst/>
            </a:prstGeom>
          </p:spPr>
        </p:pic>
        <p:pic>
          <p:nvPicPr>
            <p:cNvPr id="89" name="object 4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030980" y="2688335"/>
              <a:ext cx="1423415" cy="565403"/>
            </a:xfrm>
            <a:prstGeom prst="rect">
              <a:avLst/>
            </a:prstGeom>
          </p:spPr>
        </p:pic>
        <p:pic>
          <p:nvPicPr>
            <p:cNvPr id="90" name="object 4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864864" y="2645663"/>
              <a:ext cx="1755648" cy="533400"/>
            </a:xfrm>
            <a:prstGeom prst="rect">
              <a:avLst/>
            </a:prstGeom>
          </p:spPr>
        </p:pic>
        <p:sp>
          <p:nvSpPr>
            <p:cNvPr id="91" name="object 48"/>
            <p:cNvSpPr/>
            <p:nvPr/>
          </p:nvSpPr>
          <p:spPr>
            <a:xfrm>
              <a:off x="3864864" y="2645663"/>
              <a:ext cx="1755775" cy="533400"/>
            </a:xfrm>
            <a:custGeom>
              <a:avLst/>
              <a:gdLst/>
              <a:ahLst/>
              <a:cxnLst/>
              <a:rect l="l" t="t" r="r" b="b"/>
              <a:pathLst>
                <a:path w="1755775" h="533400">
                  <a:moveTo>
                    <a:pt x="0" y="533400"/>
                  </a:moveTo>
                  <a:lnTo>
                    <a:pt x="1755648" y="533400"/>
                  </a:lnTo>
                  <a:lnTo>
                    <a:pt x="1755648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ln w="9144">
              <a:solidFill>
                <a:srgbClr val="00AE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49"/>
          <p:cNvSpPr txBox="1"/>
          <p:nvPr/>
        </p:nvSpPr>
        <p:spPr>
          <a:xfrm>
            <a:off x="5271154" y="2702714"/>
            <a:ext cx="1760220" cy="2997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12700" rIns="0" bIns="0" rtlCol="0">
            <a:spAutoFit/>
          </a:bodyPr>
          <a:lstStyle/>
          <a:p>
            <a:pPr marL="34163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Character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93" name="object 50"/>
          <p:cNvGrpSpPr/>
          <p:nvPr/>
        </p:nvGrpSpPr>
        <p:grpSpPr>
          <a:xfrm>
            <a:off x="8732159" y="2610258"/>
            <a:ext cx="1262380" cy="631190"/>
            <a:chOff x="7330440" y="2665476"/>
            <a:chExt cx="1262380" cy="63119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94" name="object 5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344156" y="2665476"/>
              <a:ext cx="1237488" cy="627888"/>
            </a:xfrm>
            <a:prstGeom prst="rect">
              <a:avLst/>
            </a:prstGeom>
          </p:spPr>
        </p:pic>
        <p:pic>
          <p:nvPicPr>
            <p:cNvPr id="95" name="object 5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330440" y="2731008"/>
              <a:ext cx="1261872" cy="565403"/>
            </a:xfrm>
            <a:prstGeom prst="rect">
              <a:avLst/>
            </a:prstGeom>
          </p:spPr>
        </p:pic>
        <p:pic>
          <p:nvPicPr>
            <p:cNvPr id="96" name="object 5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391400" y="2689860"/>
              <a:ext cx="1143000" cy="533400"/>
            </a:xfrm>
            <a:prstGeom prst="rect">
              <a:avLst/>
            </a:prstGeom>
          </p:spPr>
        </p:pic>
        <p:sp>
          <p:nvSpPr>
            <p:cNvPr id="97" name="object 54"/>
            <p:cNvSpPr/>
            <p:nvPr/>
          </p:nvSpPr>
          <p:spPr>
            <a:xfrm>
              <a:off x="7391400" y="2689860"/>
              <a:ext cx="1143000" cy="533400"/>
            </a:xfrm>
            <a:custGeom>
              <a:avLst/>
              <a:gdLst/>
              <a:ahLst/>
              <a:cxnLst/>
              <a:rect l="l" t="t" r="r" b="b"/>
              <a:pathLst>
                <a:path w="1143000" h="533400">
                  <a:moveTo>
                    <a:pt x="0" y="533400"/>
                  </a:moveTo>
                  <a:lnTo>
                    <a:pt x="1143000" y="533400"/>
                  </a:lnTo>
                  <a:lnTo>
                    <a:pt x="1143000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ln w="9144">
              <a:solidFill>
                <a:srgbClr val="00AE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8" name="object 55"/>
          <p:cNvSpPr txBox="1"/>
          <p:nvPr/>
        </p:nvSpPr>
        <p:spPr>
          <a:xfrm>
            <a:off x="8797690" y="2745081"/>
            <a:ext cx="1134110" cy="3003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12700" rIns="0" bIns="0" rtlCol="0">
            <a:spAutoFit/>
          </a:bodyPr>
          <a:lstStyle/>
          <a:p>
            <a:pPr marL="11557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Boolean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99" name="object 56"/>
          <p:cNvGrpSpPr/>
          <p:nvPr/>
        </p:nvGrpSpPr>
        <p:grpSpPr>
          <a:xfrm>
            <a:off x="8872366" y="5056278"/>
            <a:ext cx="1135380" cy="631190"/>
            <a:chOff x="7470647" y="5111496"/>
            <a:chExt cx="1135380" cy="63119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0" name="object 5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496555" y="5111496"/>
              <a:ext cx="1085088" cy="627887"/>
            </a:xfrm>
            <a:prstGeom prst="rect">
              <a:avLst/>
            </a:prstGeom>
          </p:spPr>
        </p:pic>
        <p:pic>
          <p:nvPicPr>
            <p:cNvPr id="101" name="object 5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470647" y="5177028"/>
              <a:ext cx="1135379" cy="565404"/>
            </a:xfrm>
            <a:prstGeom prst="rect">
              <a:avLst/>
            </a:prstGeom>
          </p:spPr>
        </p:pic>
        <p:pic>
          <p:nvPicPr>
            <p:cNvPr id="102" name="object 5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543799" y="5135880"/>
              <a:ext cx="990600" cy="533400"/>
            </a:xfrm>
            <a:prstGeom prst="rect">
              <a:avLst/>
            </a:prstGeom>
          </p:spPr>
        </p:pic>
        <p:sp>
          <p:nvSpPr>
            <p:cNvPr id="103" name="object 60"/>
            <p:cNvSpPr/>
            <p:nvPr/>
          </p:nvSpPr>
          <p:spPr>
            <a:xfrm>
              <a:off x="7543799" y="5135880"/>
              <a:ext cx="990600" cy="533400"/>
            </a:xfrm>
            <a:custGeom>
              <a:avLst/>
              <a:gdLst/>
              <a:ahLst/>
              <a:cxnLst/>
              <a:rect l="l" t="t" r="r" b="b"/>
              <a:pathLst>
                <a:path w="990600" h="533400">
                  <a:moveTo>
                    <a:pt x="0" y="533400"/>
                  </a:moveTo>
                  <a:lnTo>
                    <a:pt x="990600" y="533400"/>
                  </a:lnTo>
                  <a:lnTo>
                    <a:pt x="990600" y="0"/>
                  </a:lnTo>
                  <a:lnTo>
                    <a:pt x="0" y="0"/>
                  </a:lnTo>
                  <a:lnTo>
                    <a:pt x="0" y="533400"/>
                  </a:lnTo>
                  <a:close/>
                </a:path>
              </a:pathLst>
            </a:custGeom>
            <a:ln w="9144">
              <a:solidFill>
                <a:srgbClr val="00AE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" name="object 61"/>
          <p:cNvSpPr txBox="1"/>
          <p:nvPr/>
        </p:nvSpPr>
        <p:spPr>
          <a:xfrm>
            <a:off x="8950090" y="5191990"/>
            <a:ext cx="981710" cy="3003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12700" rIns="0" bIns="0" rtlCol="0">
            <a:spAutoFit/>
          </a:bodyPr>
          <a:lstStyle/>
          <a:p>
            <a:pPr marL="103505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Double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05" name="object 62"/>
          <p:cNvGrpSpPr/>
          <p:nvPr/>
        </p:nvGrpSpPr>
        <p:grpSpPr>
          <a:xfrm>
            <a:off x="1804055" y="2029614"/>
            <a:ext cx="7693659" cy="3197860"/>
            <a:chOff x="402336" y="2084832"/>
            <a:chExt cx="7693659" cy="319786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6" name="object 6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453896" y="2090928"/>
              <a:ext cx="6546361" cy="99060"/>
            </a:xfrm>
            <a:prstGeom prst="rect">
              <a:avLst/>
            </a:prstGeom>
          </p:spPr>
        </p:pic>
        <p:sp>
          <p:nvSpPr>
            <p:cNvPr id="107" name="object 64"/>
            <p:cNvSpPr/>
            <p:nvPr/>
          </p:nvSpPr>
          <p:spPr>
            <a:xfrm>
              <a:off x="1497330" y="2106930"/>
              <a:ext cx="6466205" cy="27305"/>
            </a:xfrm>
            <a:custGeom>
              <a:avLst/>
              <a:gdLst/>
              <a:ahLst/>
              <a:cxnLst/>
              <a:rect l="l" t="t" r="r" b="b"/>
              <a:pathLst>
                <a:path w="6466205" h="27305">
                  <a:moveTo>
                    <a:pt x="0" y="26924"/>
                  </a:moveTo>
                  <a:lnTo>
                    <a:pt x="6465824" y="0"/>
                  </a:lnTo>
                </a:path>
              </a:pathLst>
            </a:custGeom>
            <a:ln w="25908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6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441703" y="2084832"/>
              <a:ext cx="111252" cy="656844"/>
            </a:xfrm>
            <a:prstGeom prst="rect">
              <a:avLst/>
            </a:prstGeom>
          </p:spPr>
        </p:pic>
        <p:sp>
          <p:nvSpPr>
            <p:cNvPr id="109" name="object 66"/>
            <p:cNvSpPr/>
            <p:nvPr/>
          </p:nvSpPr>
          <p:spPr>
            <a:xfrm>
              <a:off x="1497330" y="2106930"/>
              <a:ext cx="0" cy="558800"/>
            </a:xfrm>
            <a:custGeom>
              <a:avLst/>
              <a:gdLst/>
              <a:ahLst/>
              <a:cxnLst/>
              <a:rect l="l" t="t" r="r" b="b"/>
              <a:pathLst>
                <a:path h="558800">
                  <a:moveTo>
                    <a:pt x="0" y="0"/>
                  </a:moveTo>
                  <a:lnTo>
                    <a:pt x="0" y="558800"/>
                  </a:lnTo>
                </a:path>
              </a:pathLst>
            </a:custGeom>
            <a:ln w="25908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0" name="object 6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645151" y="2084832"/>
              <a:ext cx="111251" cy="679703"/>
            </a:xfrm>
            <a:prstGeom prst="rect">
              <a:avLst/>
            </a:prstGeom>
          </p:spPr>
        </p:pic>
        <p:sp>
          <p:nvSpPr>
            <p:cNvPr id="111" name="object 68"/>
            <p:cNvSpPr/>
            <p:nvPr/>
          </p:nvSpPr>
          <p:spPr>
            <a:xfrm>
              <a:off x="4700777" y="2106930"/>
              <a:ext cx="0" cy="582930"/>
            </a:xfrm>
            <a:custGeom>
              <a:avLst/>
              <a:gdLst/>
              <a:ahLst/>
              <a:cxnLst/>
              <a:rect l="l" t="t" r="r" b="b"/>
              <a:pathLst>
                <a:path h="582930">
                  <a:moveTo>
                    <a:pt x="0" y="0"/>
                  </a:moveTo>
                  <a:lnTo>
                    <a:pt x="0" y="582549"/>
                  </a:lnTo>
                </a:path>
              </a:pathLst>
            </a:custGeom>
            <a:ln w="25908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6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908036" y="2084832"/>
              <a:ext cx="111251" cy="679703"/>
            </a:xfrm>
            <a:prstGeom prst="rect">
              <a:avLst/>
            </a:prstGeom>
          </p:spPr>
        </p:pic>
        <p:sp>
          <p:nvSpPr>
            <p:cNvPr id="113" name="object 70"/>
            <p:cNvSpPr/>
            <p:nvPr/>
          </p:nvSpPr>
          <p:spPr>
            <a:xfrm>
              <a:off x="7963662" y="2106930"/>
              <a:ext cx="0" cy="582930"/>
            </a:xfrm>
            <a:custGeom>
              <a:avLst/>
              <a:gdLst/>
              <a:ahLst/>
              <a:cxnLst/>
              <a:rect l="l" t="t" r="r" b="b"/>
              <a:pathLst>
                <a:path h="582930">
                  <a:moveTo>
                    <a:pt x="0" y="0"/>
                  </a:moveTo>
                  <a:lnTo>
                    <a:pt x="0" y="582549"/>
                  </a:lnTo>
                </a:path>
              </a:pathLst>
            </a:custGeom>
            <a:ln w="25908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7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14528" y="4403089"/>
              <a:ext cx="7661900" cy="92709"/>
            </a:xfrm>
            <a:prstGeom prst="rect">
              <a:avLst/>
            </a:prstGeom>
          </p:spPr>
        </p:pic>
        <p:sp>
          <p:nvSpPr>
            <p:cNvPr id="115" name="object 72"/>
            <p:cNvSpPr/>
            <p:nvPr/>
          </p:nvSpPr>
          <p:spPr>
            <a:xfrm>
              <a:off x="457962" y="4420361"/>
              <a:ext cx="7581900" cy="0"/>
            </a:xfrm>
            <a:custGeom>
              <a:avLst/>
              <a:gdLst/>
              <a:ahLst/>
              <a:cxnLst/>
              <a:rect l="l" t="t" r="r" b="b"/>
              <a:pathLst>
                <a:path w="7581900">
                  <a:moveTo>
                    <a:pt x="0" y="0"/>
                  </a:moveTo>
                  <a:lnTo>
                    <a:pt x="7581900" y="0"/>
                  </a:lnTo>
                </a:path>
              </a:pathLst>
            </a:custGeom>
            <a:ln w="25908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6" name="object 7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02336" y="4398264"/>
              <a:ext cx="111251" cy="838200"/>
            </a:xfrm>
            <a:prstGeom prst="rect">
              <a:avLst/>
            </a:prstGeom>
          </p:spPr>
        </p:pic>
        <p:sp>
          <p:nvSpPr>
            <p:cNvPr id="117" name="object 74"/>
            <p:cNvSpPr/>
            <p:nvPr/>
          </p:nvSpPr>
          <p:spPr>
            <a:xfrm>
              <a:off x="457962" y="4420361"/>
              <a:ext cx="0" cy="739775"/>
            </a:xfrm>
            <a:custGeom>
              <a:avLst/>
              <a:gdLst/>
              <a:ahLst/>
              <a:cxnLst/>
              <a:rect l="l" t="t" r="r" b="b"/>
              <a:pathLst>
                <a:path h="739775">
                  <a:moveTo>
                    <a:pt x="0" y="0"/>
                  </a:moveTo>
                  <a:lnTo>
                    <a:pt x="0" y="739775"/>
                  </a:lnTo>
                </a:path>
              </a:pathLst>
            </a:custGeom>
            <a:ln w="25908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8" name="object 7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203703" y="4398264"/>
              <a:ext cx="111251" cy="882396"/>
            </a:xfrm>
            <a:prstGeom prst="rect">
              <a:avLst/>
            </a:prstGeom>
          </p:spPr>
        </p:pic>
        <p:sp>
          <p:nvSpPr>
            <p:cNvPr id="119" name="object 76"/>
            <p:cNvSpPr/>
            <p:nvPr/>
          </p:nvSpPr>
          <p:spPr>
            <a:xfrm>
              <a:off x="2259330" y="4420361"/>
              <a:ext cx="0" cy="784225"/>
            </a:xfrm>
            <a:custGeom>
              <a:avLst/>
              <a:gdLst/>
              <a:ahLst/>
              <a:cxnLst/>
              <a:rect l="l" t="t" r="r" b="b"/>
              <a:pathLst>
                <a:path h="784225">
                  <a:moveTo>
                    <a:pt x="0" y="0"/>
                  </a:moveTo>
                  <a:lnTo>
                    <a:pt x="0" y="784225"/>
                  </a:lnTo>
                </a:path>
              </a:pathLst>
            </a:custGeom>
            <a:ln w="25908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0" name="object 7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520440" y="4398264"/>
              <a:ext cx="111251" cy="883920"/>
            </a:xfrm>
            <a:prstGeom prst="rect">
              <a:avLst/>
            </a:prstGeom>
          </p:spPr>
        </p:pic>
        <p:sp>
          <p:nvSpPr>
            <p:cNvPr id="121" name="object 78"/>
            <p:cNvSpPr/>
            <p:nvPr/>
          </p:nvSpPr>
          <p:spPr>
            <a:xfrm>
              <a:off x="3576065" y="4420361"/>
              <a:ext cx="0" cy="786130"/>
            </a:xfrm>
            <a:custGeom>
              <a:avLst/>
              <a:gdLst/>
              <a:ahLst/>
              <a:cxnLst/>
              <a:rect l="l" t="t" r="r" b="b"/>
              <a:pathLst>
                <a:path h="786129">
                  <a:moveTo>
                    <a:pt x="0" y="0"/>
                  </a:moveTo>
                  <a:lnTo>
                    <a:pt x="0" y="785749"/>
                  </a:lnTo>
                </a:path>
              </a:pathLst>
            </a:custGeom>
            <a:ln w="25908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object 7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140451" y="4404360"/>
              <a:ext cx="111251" cy="833627"/>
            </a:xfrm>
            <a:prstGeom prst="rect">
              <a:avLst/>
            </a:prstGeom>
          </p:spPr>
        </p:pic>
        <p:sp>
          <p:nvSpPr>
            <p:cNvPr id="123" name="object 80"/>
            <p:cNvSpPr/>
            <p:nvPr/>
          </p:nvSpPr>
          <p:spPr>
            <a:xfrm>
              <a:off x="5196077" y="4426458"/>
              <a:ext cx="0" cy="736600"/>
            </a:xfrm>
            <a:custGeom>
              <a:avLst/>
              <a:gdLst/>
              <a:ahLst/>
              <a:cxnLst/>
              <a:rect l="l" t="t" r="r" b="b"/>
              <a:pathLst>
                <a:path h="736600">
                  <a:moveTo>
                    <a:pt x="0" y="0"/>
                  </a:moveTo>
                  <a:lnTo>
                    <a:pt x="0" y="736600"/>
                  </a:lnTo>
                </a:path>
              </a:pathLst>
            </a:custGeom>
            <a:ln w="25908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8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544056" y="4398264"/>
              <a:ext cx="111251" cy="813816"/>
            </a:xfrm>
            <a:prstGeom prst="rect">
              <a:avLst/>
            </a:prstGeom>
          </p:spPr>
        </p:pic>
        <p:sp>
          <p:nvSpPr>
            <p:cNvPr id="125" name="object 82"/>
            <p:cNvSpPr/>
            <p:nvPr/>
          </p:nvSpPr>
          <p:spPr>
            <a:xfrm>
              <a:off x="6599682" y="4420361"/>
              <a:ext cx="0" cy="716280"/>
            </a:xfrm>
            <a:custGeom>
              <a:avLst/>
              <a:gdLst/>
              <a:ahLst/>
              <a:cxnLst/>
              <a:rect l="l" t="t" r="r" b="b"/>
              <a:pathLst>
                <a:path h="716279">
                  <a:moveTo>
                    <a:pt x="0" y="0"/>
                  </a:moveTo>
                  <a:lnTo>
                    <a:pt x="0" y="715899"/>
                  </a:lnTo>
                </a:path>
              </a:pathLst>
            </a:custGeom>
            <a:ln w="25908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8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984236" y="4375404"/>
              <a:ext cx="111251" cy="882396"/>
            </a:xfrm>
            <a:prstGeom prst="rect">
              <a:avLst/>
            </a:prstGeom>
          </p:spPr>
        </p:pic>
        <p:sp>
          <p:nvSpPr>
            <p:cNvPr id="127" name="object 84"/>
            <p:cNvSpPr/>
            <p:nvPr/>
          </p:nvSpPr>
          <p:spPr>
            <a:xfrm>
              <a:off x="8039862" y="4397502"/>
              <a:ext cx="0" cy="784225"/>
            </a:xfrm>
            <a:custGeom>
              <a:avLst/>
              <a:gdLst/>
              <a:ahLst/>
              <a:cxnLst/>
              <a:rect l="l" t="t" r="r" b="b"/>
              <a:pathLst>
                <a:path h="784225">
                  <a:moveTo>
                    <a:pt x="0" y="0"/>
                  </a:moveTo>
                  <a:lnTo>
                    <a:pt x="0" y="784225"/>
                  </a:lnTo>
                </a:path>
              </a:pathLst>
            </a:custGeom>
            <a:ln w="25908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8" name="object 8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252727" y="3641090"/>
              <a:ext cx="3280387" cy="92709"/>
            </a:xfrm>
            <a:prstGeom prst="rect">
              <a:avLst/>
            </a:prstGeom>
          </p:spPr>
        </p:pic>
        <p:sp>
          <p:nvSpPr>
            <p:cNvPr id="129" name="object 86"/>
            <p:cNvSpPr/>
            <p:nvPr/>
          </p:nvSpPr>
          <p:spPr>
            <a:xfrm>
              <a:off x="1296161" y="3658362"/>
              <a:ext cx="3200400" cy="0"/>
            </a:xfrm>
            <a:custGeom>
              <a:avLst/>
              <a:gdLst/>
              <a:ahLst/>
              <a:cxnLst/>
              <a:rect l="l" t="t" r="r" b="b"/>
              <a:pathLst>
                <a:path w="3200400">
                  <a:moveTo>
                    <a:pt x="0" y="0"/>
                  </a:moveTo>
                  <a:lnTo>
                    <a:pt x="3200400" y="0"/>
                  </a:lnTo>
                </a:path>
              </a:pathLst>
            </a:custGeom>
            <a:ln w="25908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0" name="object 8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240536" y="3201924"/>
              <a:ext cx="111252" cy="533400"/>
            </a:xfrm>
            <a:prstGeom prst="rect">
              <a:avLst/>
            </a:prstGeom>
          </p:spPr>
        </p:pic>
        <p:sp>
          <p:nvSpPr>
            <p:cNvPr id="131" name="object 88"/>
            <p:cNvSpPr/>
            <p:nvPr/>
          </p:nvSpPr>
          <p:spPr>
            <a:xfrm>
              <a:off x="1296161" y="3224022"/>
              <a:ext cx="0" cy="434975"/>
            </a:xfrm>
            <a:custGeom>
              <a:avLst/>
              <a:gdLst/>
              <a:ahLst/>
              <a:cxnLst/>
              <a:rect l="l" t="t" r="r" b="b"/>
              <a:pathLst>
                <a:path h="434975">
                  <a:moveTo>
                    <a:pt x="0" y="0"/>
                  </a:moveTo>
                  <a:lnTo>
                    <a:pt x="0" y="434975"/>
                  </a:lnTo>
                </a:path>
              </a:pathLst>
            </a:custGeom>
            <a:ln w="25908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2" name="object 8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466844" y="3659124"/>
              <a:ext cx="111251" cy="838200"/>
            </a:xfrm>
            <a:prstGeom prst="rect">
              <a:avLst/>
            </a:prstGeom>
          </p:spPr>
        </p:pic>
        <p:sp>
          <p:nvSpPr>
            <p:cNvPr id="133" name="object 90"/>
            <p:cNvSpPr/>
            <p:nvPr/>
          </p:nvSpPr>
          <p:spPr>
            <a:xfrm>
              <a:off x="4522470" y="3681222"/>
              <a:ext cx="0" cy="739775"/>
            </a:xfrm>
            <a:custGeom>
              <a:avLst/>
              <a:gdLst/>
              <a:ahLst/>
              <a:cxnLst/>
              <a:rect l="l" t="t" r="r" b="b"/>
              <a:pathLst>
                <a:path h="739775">
                  <a:moveTo>
                    <a:pt x="0" y="0"/>
                  </a:moveTo>
                  <a:lnTo>
                    <a:pt x="0" y="739775"/>
                  </a:lnTo>
                </a:path>
              </a:pathLst>
            </a:custGeom>
            <a:ln w="25908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37342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6592842" y="876992"/>
            <a:ext cx="55991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827816" y="284822"/>
            <a:ext cx="5765025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 smtClean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tka Heading Semibold" pitchFamily="2" charset="0"/>
              </a:rPr>
              <a:t>WRAPPER CLASSES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9453603" y="56385"/>
            <a:ext cx="2628980" cy="738492"/>
            <a:chOff x="9520509" y="56385"/>
            <a:chExt cx="2628980" cy="738492"/>
          </a:xfrm>
        </p:grpSpPr>
        <p:graphicFrame>
          <p:nvGraphicFramePr>
            <p:cNvPr id="11" name="Object 10"/>
            <p:cNvGraphicFramePr>
              <a:graphicFrameLocks noChangeAspect="1"/>
            </p:cNvGraphicFramePr>
            <p:nvPr>
              <p:extLst/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811" name="Image" r:id="rId3" imgW="6412680" imgH="1942560" progId="Photoshop.Image.12">
                    <p:embed/>
                  </p:oleObj>
                </mc:Choice>
                <mc:Fallback>
                  <p:oleObj name="Image" r:id="rId3" imgW="6412680" imgH="1942560" progId="Photoshop.Image.12">
                    <p:embed/>
                    <p:pic>
                      <p:nvPicPr>
                        <p:cNvPr id="11" name="Object 10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115234" y="1387047"/>
          <a:ext cx="9961531" cy="3840480"/>
        </p:xfrm>
        <a:graphic>
          <a:graphicData uri="http://schemas.openxmlformats.org/drawingml/2006/table">
            <a:tbl>
              <a:tblPr/>
              <a:tblGrid>
                <a:gridCol w="4975917">
                  <a:extLst>
                    <a:ext uri="{9D8B030D-6E8A-4147-A177-3AD203B41FA5}">
                      <a16:colId xmlns:a16="http://schemas.microsoft.com/office/drawing/2014/main" val="3815453991"/>
                    </a:ext>
                  </a:extLst>
                </a:gridCol>
                <a:gridCol w="4985614">
                  <a:extLst>
                    <a:ext uri="{9D8B030D-6E8A-4147-A177-3AD203B41FA5}">
                      <a16:colId xmlns:a16="http://schemas.microsoft.com/office/drawing/2014/main" val="26356491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I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Primitive Data Type</a:t>
                      </a: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Wrapper Class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21429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IN" dirty="0">
                          <a:effectLst/>
                        </a:rPr>
                        <a:t>byte</a:t>
                      </a: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dirty="0">
                          <a:effectLst/>
                        </a:rPr>
                        <a:t>Byte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5320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IN" dirty="0">
                          <a:effectLst/>
                        </a:rPr>
                        <a:t>short</a:t>
                      </a: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>
                          <a:effectLst/>
                        </a:rPr>
                        <a:t>Short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30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IN" dirty="0" err="1">
                          <a:effectLst/>
                        </a:rPr>
                        <a:t>int</a:t>
                      </a:r>
                      <a:endParaRPr lang="en-IN" dirty="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>
                          <a:effectLst/>
                        </a:rPr>
                        <a:t>Integer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6445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IN" dirty="0">
                          <a:effectLst/>
                        </a:rPr>
                        <a:t>long</a:t>
                      </a: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dirty="0">
                          <a:effectLst/>
                        </a:rPr>
                        <a:t>Long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091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IN">
                          <a:effectLst/>
                        </a:rPr>
                        <a:t>float</a:t>
                      </a: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dirty="0">
                          <a:effectLst/>
                        </a:rPr>
                        <a:t>Float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1016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IN">
                          <a:effectLst/>
                        </a:rPr>
                        <a:t>double</a:t>
                      </a: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dirty="0">
                          <a:effectLst/>
                        </a:rPr>
                        <a:t>Double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0265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IN">
                          <a:effectLst/>
                        </a:rPr>
                        <a:t>boolean</a:t>
                      </a: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dirty="0">
                          <a:effectLst/>
                        </a:rPr>
                        <a:t>Boolean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90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IN">
                          <a:effectLst/>
                        </a:rPr>
                        <a:t>char</a:t>
                      </a: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dirty="0">
                          <a:effectLst/>
                        </a:rPr>
                        <a:t>Character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899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228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5791200" y="876992"/>
            <a:ext cx="6400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749434" y="327027"/>
            <a:ext cx="504176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tka Heading Semibold" pitchFamily="2" charset="0"/>
              </a:rPr>
              <a:t>FEATURES OF JAVA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A632FE-B48D-4461-A609-A0BC78B13017}"/>
              </a:ext>
            </a:extLst>
          </p:cNvPr>
          <p:cNvSpPr txBox="1"/>
          <p:nvPr/>
        </p:nvSpPr>
        <p:spPr>
          <a:xfrm>
            <a:off x="749434" y="1597729"/>
            <a:ext cx="7241627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itka Text" panose="02000505000000020004" pitchFamily="2" charset="0"/>
              </a:rPr>
              <a:t>Platform Independent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itka Text" panose="02000505000000020004" pitchFamily="2" charset="0"/>
              </a:rPr>
              <a:t>Languages like </a:t>
            </a:r>
            <a:r>
              <a:rPr lang="en-US" sz="24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itka Text" panose="02000505000000020004" pitchFamily="2" charset="0"/>
              </a:rPr>
              <a:t>C</a:t>
            </a: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itka Text" panose="02000505000000020004" pitchFamily="2" charset="0"/>
              </a:rPr>
              <a:t>, </a:t>
            </a:r>
            <a:r>
              <a:rPr lang="en-US" sz="24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itka Text" panose="02000505000000020004" pitchFamily="2" charset="0"/>
              </a:rPr>
              <a:t>C++</a:t>
            </a: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itka Text" panose="02000505000000020004" pitchFamily="2" charset="0"/>
              </a:rPr>
              <a:t>, etc. which are compiled into platform specific machines.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Sitka Text" panose="02000505000000020004" pitchFamily="2" charset="0"/>
            </a:endParaRP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itka Text" panose="02000505000000020004" pitchFamily="2" charset="0"/>
              </a:rPr>
              <a:t>Java is </a:t>
            </a: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itka Text" panose="02000505000000020004" pitchFamily="2" charset="0"/>
              </a:rPr>
              <a:t>Write Once and Run Anywhere (WORA).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itka Text" panose="02000505000000020004" pitchFamily="2" charset="0"/>
              </a:rPr>
              <a:t>Java code is compiled by the compiler and converted into bytecode. 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itka Text" panose="02000505000000020004" pitchFamily="2" charset="0"/>
              </a:rPr>
              <a:t>Java Virtual Machine executes the bytecode.</a:t>
            </a:r>
            <a:endParaRPr lang="en-US" sz="24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Sitka Text" panose="02000505000000020004" pitchFamily="2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US" sz="24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Sitka Text" panose="02000505000000020004" pitchFamily="2" charset="0"/>
            </a:endParaRPr>
          </a:p>
        </p:txBody>
      </p:sp>
      <p:pic>
        <p:nvPicPr>
          <p:cNvPr id="1026" name="Picture 2" descr="Java is platform independent">
            <a:extLst>
              <a:ext uri="{FF2B5EF4-FFF2-40B4-BE49-F238E27FC236}">
                <a16:creationId xmlns:a16="http://schemas.microsoft.com/office/drawing/2014/main" id="{8707BE3A-67D2-48A0-B64E-4A400AC8C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546" y="1669188"/>
            <a:ext cx="3300430" cy="336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roup 9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480776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9" name="Image" r:id="rId5" imgW="6412680" imgH="1942560" progId="Photoshop.Image.12">
                    <p:embed/>
                  </p:oleObj>
                </mc:Choice>
                <mc:Fallback>
                  <p:oleObj name="Image" r:id="rId5" imgW="6412680" imgH="1942560" progId="Photoshop.Image.12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78993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6592842" y="876992"/>
            <a:ext cx="55991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827816" y="284822"/>
            <a:ext cx="5765025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 smtClean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tka Heading Semibold" pitchFamily="2" charset="0"/>
              </a:rPr>
              <a:t>WRAPPER CLASSES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9453603" y="56385"/>
            <a:ext cx="2628980" cy="738492"/>
            <a:chOff x="9520509" y="56385"/>
            <a:chExt cx="2628980" cy="738492"/>
          </a:xfrm>
        </p:grpSpPr>
        <p:graphicFrame>
          <p:nvGraphicFramePr>
            <p:cNvPr id="11" name="Object 10"/>
            <p:cNvGraphicFramePr>
              <a:graphicFrameLocks noChangeAspect="1"/>
            </p:cNvGraphicFramePr>
            <p:nvPr>
              <p:extLst/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835" name="Image" r:id="rId3" imgW="6412680" imgH="1942560" progId="Photoshop.Image.12">
                    <p:embed/>
                  </p:oleObj>
                </mc:Choice>
                <mc:Fallback>
                  <p:oleObj name="Image" r:id="rId3" imgW="6412680" imgH="1942560" progId="Photoshop.Image.12">
                    <p:embed/>
                    <p:pic>
                      <p:nvPicPr>
                        <p:cNvPr id="11" name="Object 10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240363" y="1554966"/>
            <a:ext cx="6096000" cy="486287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600"/>
              </a:spcBef>
            </a:pPr>
            <a:r>
              <a:rPr lang="en-IN" sz="2000" dirty="0">
                <a:solidFill>
                  <a:srgbClr val="0000FF"/>
                </a:solidFill>
                <a:latin typeface="Sitka Text" pitchFamily="2" charset="0"/>
              </a:rPr>
              <a:t>public</a:t>
            </a: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 </a:t>
            </a:r>
            <a:r>
              <a:rPr lang="en-IN" sz="2000" dirty="0">
                <a:solidFill>
                  <a:srgbClr val="0000FF"/>
                </a:solidFill>
                <a:latin typeface="Sitka Text" pitchFamily="2" charset="0"/>
              </a:rPr>
              <a:t>class</a:t>
            </a: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 </a:t>
            </a:r>
            <a:r>
              <a:rPr lang="en-IN" sz="2000" dirty="0">
                <a:solidFill>
                  <a:srgbClr val="267F99"/>
                </a:solidFill>
                <a:latin typeface="Sitka Text" pitchFamily="2" charset="0"/>
              </a:rPr>
              <a:t>Main</a:t>
            </a: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  </a:t>
            </a:r>
            <a:r>
              <a:rPr lang="en-IN" sz="2000" dirty="0">
                <a:solidFill>
                  <a:srgbClr val="0000FF"/>
                </a:solidFill>
                <a:latin typeface="Sitka Text" pitchFamily="2" charset="0"/>
              </a:rPr>
              <a:t>public</a:t>
            </a: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 </a:t>
            </a:r>
            <a:r>
              <a:rPr lang="en-IN" sz="2000" dirty="0">
                <a:solidFill>
                  <a:srgbClr val="0000FF"/>
                </a:solidFill>
                <a:latin typeface="Sitka Text" pitchFamily="2" charset="0"/>
              </a:rPr>
              <a:t>static</a:t>
            </a: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 </a:t>
            </a:r>
            <a:r>
              <a:rPr lang="en-IN" sz="2000" dirty="0">
                <a:solidFill>
                  <a:srgbClr val="267F99"/>
                </a:solidFill>
                <a:latin typeface="Sitka Text" pitchFamily="2" charset="0"/>
              </a:rPr>
              <a:t>void</a:t>
            </a: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 </a:t>
            </a:r>
            <a:r>
              <a:rPr lang="en-IN" sz="2000" dirty="0">
                <a:solidFill>
                  <a:srgbClr val="795E26"/>
                </a:solidFill>
                <a:latin typeface="Sitka Text" pitchFamily="2" charset="0"/>
              </a:rPr>
              <a:t>main</a:t>
            </a: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(</a:t>
            </a:r>
            <a:r>
              <a:rPr lang="en-IN" sz="2000" dirty="0">
                <a:solidFill>
                  <a:srgbClr val="267F99"/>
                </a:solidFill>
                <a:latin typeface="Sitka Text" pitchFamily="2" charset="0"/>
              </a:rPr>
              <a:t>String</a:t>
            </a: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[] </a:t>
            </a:r>
            <a:r>
              <a:rPr lang="en-IN" sz="2000" dirty="0" err="1">
                <a:solidFill>
                  <a:srgbClr val="001080"/>
                </a:solidFill>
                <a:latin typeface="Sitka Text" pitchFamily="2" charset="0"/>
              </a:rPr>
              <a:t>args</a:t>
            </a: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) {</a:t>
            </a:r>
          </a:p>
          <a:p>
            <a:pPr>
              <a:spcBef>
                <a:spcPts val="600"/>
              </a:spcBef>
            </a:pP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    </a:t>
            </a:r>
            <a:r>
              <a:rPr lang="en-IN" sz="2000" dirty="0">
                <a:solidFill>
                  <a:srgbClr val="267F99"/>
                </a:solidFill>
                <a:latin typeface="Sitka Text" pitchFamily="2" charset="0"/>
              </a:rPr>
              <a:t>Integer</a:t>
            </a: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 </a:t>
            </a:r>
            <a:r>
              <a:rPr lang="en-IN" sz="2000" dirty="0" err="1">
                <a:solidFill>
                  <a:srgbClr val="001080"/>
                </a:solidFill>
                <a:latin typeface="Sitka Text" pitchFamily="2" charset="0"/>
              </a:rPr>
              <a:t>myInt</a:t>
            </a: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 = </a:t>
            </a:r>
            <a:r>
              <a:rPr lang="en-IN" sz="2000" dirty="0">
                <a:solidFill>
                  <a:srgbClr val="098658"/>
                </a:solidFill>
                <a:latin typeface="Sitka Text" pitchFamily="2" charset="0"/>
              </a:rPr>
              <a:t>5</a:t>
            </a: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;</a:t>
            </a:r>
          </a:p>
          <a:p>
            <a:pPr>
              <a:spcBef>
                <a:spcPts val="600"/>
              </a:spcBef>
            </a:pP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    </a:t>
            </a:r>
            <a:r>
              <a:rPr lang="en-IN" sz="2000" dirty="0">
                <a:solidFill>
                  <a:srgbClr val="267F99"/>
                </a:solidFill>
                <a:latin typeface="Sitka Text" pitchFamily="2" charset="0"/>
              </a:rPr>
              <a:t>Double</a:t>
            </a: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 </a:t>
            </a:r>
            <a:r>
              <a:rPr lang="en-IN" sz="2000" dirty="0" err="1">
                <a:solidFill>
                  <a:srgbClr val="001080"/>
                </a:solidFill>
                <a:latin typeface="Sitka Text" pitchFamily="2" charset="0"/>
              </a:rPr>
              <a:t>myDouble</a:t>
            </a: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 = </a:t>
            </a:r>
            <a:r>
              <a:rPr lang="en-IN" sz="2000" dirty="0">
                <a:solidFill>
                  <a:srgbClr val="098658"/>
                </a:solidFill>
                <a:latin typeface="Sitka Text" pitchFamily="2" charset="0"/>
              </a:rPr>
              <a:t>5.99</a:t>
            </a: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;</a:t>
            </a:r>
          </a:p>
          <a:p>
            <a:pPr>
              <a:spcBef>
                <a:spcPts val="600"/>
              </a:spcBef>
            </a:pP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    </a:t>
            </a:r>
            <a:r>
              <a:rPr lang="en-IN" sz="2000" dirty="0">
                <a:solidFill>
                  <a:srgbClr val="267F99"/>
                </a:solidFill>
                <a:latin typeface="Sitka Text" pitchFamily="2" charset="0"/>
              </a:rPr>
              <a:t>Character</a:t>
            </a: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 </a:t>
            </a:r>
            <a:r>
              <a:rPr lang="en-IN" sz="2000" dirty="0" err="1">
                <a:solidFill>
                  <a:srgbClr val="001080"/>
                </a:solidFill>
                <a:latin typeface="Sitka Text" pitchFamily="2" charset="0"/>
              </a:rPr>
              <a:t>myChar</a:t>
            </a: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 = </a:t>
            </a:r>
            <a:r>
              <a:rPr lang="en-IN" sz="2000" dirty="0">
                <a:solidFill>
                  <a:srgbClr val="A31515"/>
                </a:solidFill>
                <a:latin typeface="Sitka Text" pitchFamily="2" charset="0"/>
              </a:rPr>
              <a:t>'A'</a:t>
            </a: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;</a:t>
            </a:r>
          </a:p>
          <a:p>
            <a:pPr>
              <a:spcBef>
                <a:spcPts val="600"/>
              </a:spcBef>
            </a:pP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    </a:t>
            </a:r>
            <a:r>
              <a:rPr lang="en-IN" sz="2000" dirty="0" err="1">
                <a:solidFill>
                  <a:srgbClr val="001080"/>
                </a:solidFill>
                <a:latin typeface="Sitka Text" pitchFamily="2" charset="0"/>
              </a:rPr>
              <a:t>System</a:t>
            </a:r>
            <a:r>
              <a:rPr lang="en-IN" sz="2000" dirty="0" err="1">
                <a:solidFill>
                  <a:srgbClr val="000000"/>
                </a:solidFill>
                <a:latin typeface="Sitka Text" pitchFamily="2" charset="0"/>
              </a:rPr>
              <a:t>.</a:t>
            </a:r>
            <a:r>
              <a:rPr lang="en-IN" sz="2000" dirty="0" err="1">
                <a:solidFill>
                  <a:srgbClr val="001080"/>
                </a:solidFill>
                <a:latin typeface="Sitka Text" pitchFamily="2" charset="0"/>
              </a:rPr>
              <a:t>out</a:t>
            </a:r>
            <a:r>
              <a:rPr lang="en-IN" sz="2000" dirty="0" err="1">
                <a:solidFill>
                  <a:srgbClr val="000000"/>
                </a:solidFill>
                <a:latin typeface="Sitka Text" pitchFamily="2" charset="0"/>
              </a:rPr>
              <a:t>.</a:t>
            </a:r>
            <a:r>
              <a:rPr lang="en-IN" sz="2000" dirty="0" err="1">
                <a:solidFill>
                  <a:srgbClr val="795E26"/>
                </a:solidFill>
                <a:latin typeface="Sitka Text" pitchFamily="2" charset="0"/>
              </a:rPr>
              <a:t>println</a:t>
            </a: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(</a:t>
            </a:r>
            <a:r>
              <a:rPr lang="en-IN" sz="2000" dirty="0" err="1">
                <a:solidFill>
                  <a:srgbClr val="000000"/>
                </a:solidFill>
                <a:latin typeface="Sitka Text" pitchFamily="2" charset="0"/>
              </a:rPr>
              <a:t>myInt</a:t>
            </a: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);</a:t>
            </a:r>
          </a:p>
          <a:p>
            <a:pPr>
              <a:spcBef>
                <a:spcPts val="600"/>
              </a:spcBef>
            </a:pP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    </a:t>
            </a:r>
            <a:r>
              <a:rPr lang="en-IN" sz="2000" dirty="0" err="1">
                <a:solidFill>
                  <a:srgbClr val="001080"/>
                </a:solidFill>
                <a:latin typeface="Sitka Text" pitchFamily="2" charset="0"/>
              </a:rPr>
              <a:t>System</a:t>
            </a:r>
            <a:r>
              <a:rPr lang="en-IN" sz="2000" dirty="0" err="1">
                <a:solidFill>
                  <a:srgbClr val="000000"/>
                </a:solidFill>
                <a:latin typeface="Sitka Text" pitchFamily="2" charset="0"/>
              </a:rPr>
              <a:t>.</a:t>
            </a:r>
            <a:r>
              <a:rPr lang="en-IN" sz="2000" dirty="0" err="1">
                <a:solidFill>
                  <a:srgbClr val="001080"/>
                </a:solidFill>
                <a:latin typeface="Sitka Text" pitchFamily="2" charset="0"/>
              </a:rPr>
              <a:t>out</a:t>
            </a:r>
            <a:r>
              <a:rPr lang="en-IN" sz="2000" dirty="0" err="1">
                <a:solidFill>
                  <a:srgbClr val="000000"/>
                </a:solidFill>
                <a:latin typeface="Sitka Text" pitchFamily="2" charset="0"/>
              </a:rPr>
              <a:t>.</a:t>
            </a:r>
            <a:r>
              <a:rPr lang="en-IN" sz="2000" dirty="0" err="1">
                <a:solidFill>
                  <a:srgbClr val="795E26"/>
                </a:solidFill>
                <a:latin typeface="Sitka Text" pitchFamily="2" charset="0"/>
              </a:rPr>
              <a:t>println</a:t>
            </a: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(</a:t>
            </a:r>
            <a:r>
              <a:rPr lang="en-IN" sz="2000" dirty="0" err="1">
                <a:solidFill>
                  <a:srgbClr val="000000"/>
                </a:solidFill>
                <a:latin typeface="Sitka Text" pitchFamily="2" charset="0"/>
              </a:rPr>
              <a:t>myDouble</a:t>
            </a: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);</a:t>
            </a:r>
          </a:p>
          <a:p>
            <a:pPr>
              <a:spcBef>
                <a:spcPts val="600"/>
              </a:spcBef>
            </a:pP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    </a:t>
            </a:r>
            <a:r>
              <a:rPr lang="en-IN" sz="2000" dirty="0" err="1">
                <a:solidFill>
                  <a:srgbClr val="001080"/>
                </a:solidFill>
                <a:latin typeface="Sitka Text" pitchFamily="2" charset="0"/>
              </a:rPr>
              <a:t>System</a:t>
            </a:r>
            <a:r>
              <a:rPr lang="en-IN" sz="2000" dirty="0" err="1">
                <a:solidFill>
                  <a:srgbClr val="000000"/>
                </a:solidFill>
                <a:latin typeface="Sitka Text" pitchFamily="2" charset="0"/>
              </a:rPr>
              <a:t>.</a:t>
            </a:r>
            <a:r>
              <a:rPr lang="en-IN" sz="2000" dirty="0" err="1">
                <a:solidFill>
                  <a:srgbClr val="001080"/>
                </a:solidFill>
                <a:latin typeface="Sitka Text" pitchFamily="2" charset="0"/>
              </a:rPr>
              <a:t>out</a:t>
            </a:r>
            <a:r>
              <a:rPr lang="en-IN" sz="2000" dirty="0" err="1">
                <a:solidFill>
                  <a:srgbClr val="000000"/>
                </a:solidFill>
                <a:latin typeface="Sitka Text" pitchFamily="2" charset="0"/>
              </a:rPr>
              <a:t>.</a:t>
            </a:r>
            <a:r>
              <a:rPr lang="en-IN" sz="2000" dirty="0" err="1">
                <a:solidFill>
                  <a:srgbClr val="795E26"/>
                </a:solidFill>
                <a:latin typeface="Sitka Text" pitchFamily="2" charset="0"/>
              </a:rPr>
              <a:t>println</a:t>
            </a: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(</a:t>
            </a:r>
            <a:r>
              <a:rPr lang="en-IN" sz="2000" dirty="0" err="1">
                <a:solidFill>
                  <a:srgbClr val="000000"/>
                </a:solidFill>
                <a:latin typeface="Sitka Text" pitchFamily="2" charset="0"/>
              </a:rPr>
              <a:t>myChar</a:t>
            </a: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);</a:t>
            </a:r>
          </a:p>
          <a:p>
            <a:pPr>
              <a:spcBef>
                <a:spcPts val="600"/>
              </a:spcBef>
            </a:pP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  }</a:t>
            </a:r>
          </a:p>
          <a:p>
            <a:pPr>
              <a:spcBef>
                <a:spcPts val="600"/>
              </a:spcBef>
            </a:pP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}</a:t>
            </a:r>
          </a:p>
          <a:p>
            <a:pPr>
              <a:spcBef>
                <a:spcPts val="600"/>
              </a:spcBef>
            </a:pP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/>
            </a:r>
            <a:br>
              <a:rPr lang="en-IN" sz="2000" dirty="0">
                <a:solidFill>
                  <a:srgbClr val="000000"/>
                </a:solidFill>
                <a:latin typeface="Sitka Text" pitchFamily="2" charset="0"/>
              </a:rPr>
            </a:b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/>
            </a:r>
            <a:br>
              <a:rPr lang="en-IN" sz="2000" dirty="0">
                <a:solidFill>
                  <a:srgbClr val="000000"/>
                </a:solidFill>
                <a:latin typeface="Sitka Text" pitchFamily="2" charset="0"/>
              </a:rPr>
            </a:br>
            <a:endParaRPr lang="en-IN" sz="2000" b="0" dirty="0">
              <a:solidFill>
                <a:srgbClr val="000000"/>
              </a:solidFill>
              <a:effectLst/>
              <a:latin typeface="Sitka Text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0" y="1581533"/>
            <a:ext cx="6096000" cy="386259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600"/>
              </a:spcBef>
            </a:pPr>
            <a:r>
              <a:rPr lang="en-IN" sz="2000" dirty="0">
                <a:solidFill>
                  <a:srgbClr val="0000FF"/>
                </a:solidFill>
                <a:latin typeface="Sitka Text" pitchFamily="2" charset="0"/>
              </a:rPr>
              <a:t>public</a:t>
            </a: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 </a:t>
            </a:r>
            <a:r>
              <a:rPr lang="en-IN" sz="2000" dirty="0">
                <a:solidFill>
                  <a:srgbClr val="0000FF"/>
                </a:solidFill>
                <a:latin typeface="Sitka Text" pitchFamily="2" charset="0"/>
              </a:rPr>
              <a:t>class</a:t>
            </a: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 </a:t>
            </a:r>
            <a:r>
              <a:rPr lang="en-IN" sz="2000" dirty="0">
                <a:solidFill>
                  <a:srgbClr val="267F99"/>
                </a:solidFill>
                <a:latin typeface="Sitka Text" pitchFamily="2" charset="0"/>
              </a:rPr>
              <a:t>Main</a:t>
            </a: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  </a:t>
            </a:r>
            <a:r>
              <a:rPr lang="en-IN" sz="2000" dirty="0">
                <a:solidFill>
                  <a:srgbClr val="0000FF"/>
                </a:solidFill>
                <a:latin typeface="Sitka Text" pitchFamily="2" charset="0"/>
              </a:rPr>
              <a:t>public</a:t>
            </a: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 </a:t>
            </a:r>
            <a:r>
              <a:rPr lang="en-IN" sz="2000" dirty="0">
                <a:solidFill>
                  <a:srgbClr val="0000FF"/>
                </a:solidFill>
                <a:latin typeface="Sitka Text" pitchFamily="2" charset="0"/>
              </a:rPr>
              <a:t>static</a:t>
            </a: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 </a:t>
            </a:r>
            <a:r>
              <a:rPr lang="en-IN" sz="2000" dirty="0">
                <a:solidFill>
                  <a:srgbClr val="267F99"/>
                </a:solidFill>
                <a:latin typeface="Sitka Text" pitchFamily="2" charset="0"/>
              </a:rPr>
              <a:t>void</a:t>
            </a: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 </a:t>
            </a:r>
            <a:r>
              <a:rPr lang="en-IN" sz="2000" dirty="0">
                <a:solidFill>
                  <a:srgbClr val="795E26"/>
                </a:solidFill>
                <a:latin typeface="Sitka Text" pitchFamily="2" charset="0"/>
              </a:rPr>
              <a:t>main</a:t>
            </a: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(</a:t>
            </a:r>
            <a:r>
              <a:rPr lang="en-IN" sz="2000" dirty="0">
                <a:solidFill>
                  <a:srgbClr val="267F99"/>
                </a:solidFill>
                <a:latin typeface="Sitka Text" pitchFamily="2" charset="0"/>
              </a:rPr>
              <a:t>String</a:t>
            </a: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[] </a:t>
            </a:r>
            <a:r>
              <a:rPr lang="en-IN" sz="2000" dirty="0" err="1">
                <a:solidFill>
                  <a:srgbClr val="001080"/>
                </a:solidFill>
                <a:latin typeface="Sitka Text" pitchFamily="2" charset="0"/>
              </a:rPr>
              <a:t>args</a:t>
            </a: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) {</a:t>
            </a:r>
          </a:p>
          <a:p>
            <a:pPr>
              <a:spcBef>
                <a:spcPts val="600"/>
              </a:spcBef>
            </a:pP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    </a:t>
            </a:r>
            <a:r>
              <a:rPr lang="en-IN" sz="2000" dirty="0">
                <a:solidFill>
                  <a:srgbClr val="267F99"/>
                </a:solidFill>
                <a:latin typeface="Sitka Text" pitchFamily="2" charset="0"/>
              </a:rPr>
              <a:t>Integer</a:t>
            </a: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 </a:t>
            </a:r>
            <a:r>
              <a:rPr lang="en-IN" sz="2000" dirty="0" err="1">
                <a:solidFill>
                  <a:srgbClr val="001080"/>
                </a:solidFill>
                <a:latin typeface="Sitka Text" pitchFamily="2" charset="0"/>
              </a:rPr>
              <a:t>myInt</a:t>
            </a: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 = </a:t>
            </a:r>
            <a:r>
              <a:rPr lang="en-IN" sz="2000" dirty="0">
                <a:solidFill>
                  <a:srgbClr val="098658"/>
                </a:solidFill>
                <a:latin typeface="Sitka Text" pitchFamily="2" charset="0"/>
              </a:rPr>
              <a:t>5</a:t>
            </a: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;</a:t>
            </a:r>
          </a:p>
          <a:p>
            <a:pPr>
              <a:spcBef>
                <a:spcPts val="600"/>
              </a:spcBef>
            </a:pP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    </a:t>
            </a:r>
            <a:r>
              <a:rPr lang="en-IN" sz="2000" dirty="0">
                <a:solidFill>
                  <a:srgbClr val="267F99"/>
                </a:solidFill>
                <a:latin typeface="Sitka Text" pitchFamily="2" charset="0"/>
              </a:rPr>
              <a:t>Double</a:t>
            </a: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 </a:t>
            </a:r>
            <a:r>
              <a:rPr lang="en-IN" sz="2000" dirty="0" err="1">
                <a:solidFill>
                  <a:srgbClr val="001080"/>
                </a:solidFill>
                <a:latin typeface="Sitka Text" pitchFamily="2" charset="0"/>
              </a:rPr>
              <a:t>myDouble</a:t>
            </a: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 = </a:t>
            </a:r>
            <a:r>
              <a:rPr lang="en-IN" sz="2000" dirty="0">
                <a:solidFill>
                  <a:srgbClr val="098658"/>
                </a:solidFill>
                <a:latin typeface="Sitka Text" pitchFamily="2" charset="0"/>
              </a:rPr>
              <a:t>5.99</a:t>
            </a: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;</a:t>
            </a:r>
          </a:p>
          <a:p>
            <a:pPr>
              <a:spcBef>
                <a:spcPts val="600"/>
              </a:spcBef>
            </a:pP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    </a:t>
            </a:r>
            <a:r>
              <a:rPr lang="en-IN" sz="2000" dirty="0">
                <a:solidFill>
                  <a:srgbClr val="267F99"/>
                </a:solidFill>
                <a:latin typeface="Sitka Text" pitchFamily="2" charset="0"/>
              </a:rPr>
              <a:t>Character</a:t>
            </a: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 </a:t>
            </a:r>
            <a:r>
              <a:rPr lang="en-IN" sz="2000" dirty="0" err="1">
                <a:solidFill>
                  <a:srgbClr val="001080"/>
                </a:solidFill>
                <a:latin typeface="Sitka Text" pitchFamily="2" charset="0"/>
              </a:rPr>
              <a:t>myChar</a:t>
            </a: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 = </a:t>
            </a:r>
            <a:r>
              <a:rPr lang="en-IN" sz="2000" dirty="0">
                <a:solidFill>
                  <a:srgbClr val="A31515"/>
                </a:solidFill>
                <a:latin typeface="Sitka Text" pitchFamily="2" charset="0"/>
              </a:rPr>
              <a:t>'A'</a:t>
            </a: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;</a:t>
            </a:r>
          </a:p>
          <a:p>
            <a:pPr>
              <a:spcBef>
                <a:spcPts val="600"/>
              </a:spcBef>
            </a:pP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    </a:t>
            </a:r>
            <a:r>
              <a:rPr lang="en-IN" sz="2000" dirty="0" err="1">
                <a:solidFill>
                  <a:srgbClr val="001080"/>
                </a:solidFill>
                <a:latin typeface="Sitka Text" pitchFamily="2" charset="0"/>
              </a:rPr>
              <a:t>System</a:t>
            </a:r>
            <a:r>
              <a:rPr lang="en-IN" sz="2000" dirty="0" err="1">
                <a:solidFill>
                  <a:srgbClr val="000000"/>
                </a:solidFill>
                <a:latin typeface="Sitka Text" pitchFamily="2" charset="0"/>
              </a:rPr>
              <a:t>.</a:t>
            </a:r>
            <a:r>
              <a:rPr lang="en-IN" sz="2000" dirty="0" err="1">
                <a:solidFill>
                  <a:srgbClr val="001080"/>
                </a:solidFill>
                <a:latin typeface="Sitka Text" pitchFamily="2" charset="0"/>
              </a:rPr>
              <a:t>out</a:t>
            </a:r>
            <a:r>
              <a:rPr lang="en-IN" sz="2000" dirty="0" err="1">
                <a:solidFill>
                  <a:srgbClr val="000000"/>
                </a:solidFill>
                <a:latin typeface="Sitka Text" pitchFamily="2" charset="0"/>
              </a:rPr>
              <a:t>.</a:t>
            </a:r>
            <a:r>
              <a:rPr lang="en-IN" sz="2000" dirty="0" err="1">
                <a:solidFill>
                  <a:srgbClr val="795E26"/>
                </a:solidFill>
                <a:latin typeface="Sitka Text" pitchFamily="2" charset="0"/>
              </a:rPr>
              <a:t>println</a:t>
            </a: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(</a:t>
            </a:r>
            <a:r>
              <a:rPr lang="en-IN" sz="2000" dirty="0" err="1">
                <a:solidFill>
                  <a:srgbClr val="001080"/>
                </a:solidFill>
                <a:latin typeface="Sitka Text" pitchFamily="2" charset="0"/>
              </a:rPr>
              <a:t>myInt</a:t>
            </a:r>
            <a:r>
              <a:rPr lang="en-IN" sz="2000" dirty="0" err="1">
                <a:solidFill>
                  <a:srgbClr val="000000"/>
                </a:solidFill>
                <a:latin typeface="Sitka Text" pitchFamily="2" charset="0"/>
              </a:rPr>
              <a:t>.</a:t>
            </a:r>
            <a:r>
              <a:rPr lang="en-IN" sz="2000" dirty="0" err="1">
                <a:solidFill>
                  <a:srgbClr val="795E26"/>
                </a:solidFill>
                <a:latin typeface="Sitka Text" pitchFamily="2" charset="0"/>
              </a:rPr>
              <a:t>intValue</a:t>
            </a: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());</a:t>
            </a:r>
          </a:p>
          <a:p>
            <a:pPr>
              <a:spcBef>
                <a:spcPts val="600"/>
              </a:spcBef>
            </a:pP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    </a:t>
            </a:r>
            <a:r>
              <a:rPr lang="en-IN" sz="2000" dirty="0" err="1">
                <a:solidFill>
                  <a:srgbClr val="001080"/>
                </a:solidFill>
                <a:latin typeface="Sitka Text" pitchFamily="2" charset="0"/>
              </a:rPr>
              <a:t>System</a:t>
            </a:r>
            <a:r>
              <a:rPr lang="en-IN" sz="2000" dirty="0" err="1">
                <a:solidFill>
                  <a:srgbClr val="000000"/>
                </a:solidFill>
                <a:latin typeface="Sitka Text" pitchFamily="2" charset="0"/>
              </a:rPr>
              <a:t>.</a:t>
            </a:r>
            <a:r>
              <a:rPr lang="en-IN" sz="2000" dirty="0" err="1">
                <a:solidFill>
                  <a:srgbClr val="001080"/>
                </a:solidFill>
                <a:latin typeface="Sitka Text" pitchFamily="2" charset="0"/>
              </a:rPr>
              <a:t>out</a:t>
            </a:r>
            <a:r>
              <a:rPr lang="en-IN" sz="2000" dirty="0" err="1">
                <a:solidFill>
                  <a:srgbClr val="000000"/>
                </a:solidFill>
                <a:latin typeface="Sitka Text" pitchFamily="2" charset="0"/>
              </a:rPr>
              <a:t>.</a:t>
            </a:r>
            <a:r>
              <a:rPr lang="en-IN" sz="2000" dirty="0" err="1">
                <a:solidFill>
                  <a:srgbClr val="795E26"/>
                </a:solidFill>
                <a:latin typeface="Sitka Text" pitchFamily="2" charset="0"/>
              </a:rPr>
              <a:t>println</a:t>
            </a: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(</a:t>
            </a:r>
            <a:r>
              <a:rPr lang="en-IN" sz="2000" dirty="0" err="1">
                <a:solidFill>
                  <a:srgbClr val="001080"/>
                </a:solidFill>
                <a:latin typeface="Sitka Text" pitchFamily="2" charset="0"/>
              </a:rPr>
              <a:t>myDouble</a:t>
            </a:r>
            <a:r>
              <a:rPr lang="en-IN" sz="2000" dirty="0" err="1">
                <a:solidFill>
                  <a:srgbClr val="000000"/>
                </a:solidFill>
                <a:latin typeface="Sitka Text" pitchFamily="2" charset="0"/>
              </a:rPr>
              <a:t>.</a:t>
            </a:r>
            <a:r>
              <a:rPr lang="en-IN" sz="2000" dirty="0" err="1">
                <a:solidFill>
                  <a:srgbClr val="795E26"/>
                </a:solidFill>
                <a:latin typeface="Sitka Text" pitchFamily="2" charset="0"/>
              </a:rPr>
              <a:t>doubleValue</a:t>
            </a: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());</a:t>
            </a:r>
          </a:p>
          <a:p>
            <a:pPr>
              <a:spcBef>
                <a:spcPts val="600"/>
              </a:spcBef>
            </a:pP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    </a:t>
            </a:r>
            <a:r>
              <a:rPr lang="en-IN" sz="2000" dirty="0" err="1">
                <a:solidFill>
                  <a:srgbClr val="001080"/>
                </a:solidFill>
                <a:latin typeface="Sitka Text" pitchFamily="2" charset="0"/>
              </a:rPr>
              <a:t>System</a:t>
            </a:r>
            <a:r>
              <a:rPr lang="en-IN" sz="2000" dirty="0" err="1">
                <a:solidFill>
                  <a:srgbClr val="000000"/>
                </a:solidFill>
                <a:latin typeface="Sitka Text" pitchFamily="2" charset="0"/>
              </a:rPr>
              <a:t>.</a:t>
            </a:r>
            <a:r>
              <a:rPr lang="en-IN" sz="2000" dirty="0" err="1">
                <a:solidFill>
                  <a:srgbClr val="001080"/>
                </a:solidFill>
                <a:latin typeface="Sitka Text" pitchFamily="2" charset="0"/>
              </a:rPr>
              <a:t>out</a:t>
            </a:r>
            <a:r>
              <a:rPr lang="en-IN" sz="2000" dirty="0" err="1">
                <a:solidFill>
                  <a:srgbClr val="000000"/>
                </a:solidFill>
                <a:latin typeface="Sitka Text" pitchFamily="2" charset="0"/>
              </a:rPr>
              <a:t>.</a:t>
            </a:r>
            <a:r>
              <a:rPr lang="en-IN" sz="2000" dirty="0" err="1">
                <a:solidFill>
                  <a:srgbClr val="795E26"/>
                </a:solidFill>
                <a:latin typeface="Sitka Text" pitchFamily="2" charset="0"/>
              </a:rPr>
              <a:t>println</a:t>
            </a: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(</a:t>
            </a:r>
            <a:r>
              <a:rPr lang="en-IN" sz="2000" dirty="0" err="1">
                <a:solidFill>
                  <a:srgbClr val="001080"/>
                </a:solidFill>
                <a:latin typeface="Sitka Text" pitchFamily="2" charset="0"/>
              </a:rPr>
              <a:t>myChar</a:t>
            </a:r>
            <a:r>
              <a:rPr lang="en-IN" sz="2000" dirty="0" err="1">
                <a:solidFill>
                  <a:srgbClr val="000000"/>
                </a:solidFill>
                <a:latin typeface="Sitka Text" pitchFamily="2" charset="0"/>
              </a:rPr>
              <a:t>.</a:t>
            </a:r>
            <a:r>
              <a:rPr lang="en-IN" sz="2000" dirty="0" err="1">
                <a:solidFill>
                  <a:srgbClr val="795E26"/>
                </a:solidFill>
                <a:latin typeface="Sitka Text" pitchFamily="2" charset="0"/>
              </a:rPr>
              <a:t>charValue</a:t>
            </a: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());</a:t>
            </a:r>
          </a:p>
          <a:p>
            <a:pPr>
              <a:spcBef>
                <a:spcPts val="600"/>
              </a:spcBef>
            </a:pP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  }</a:t>
            </a:r>
          </a:p>
          <a:p>
            <a:pPr>
              <a:spcBef>
                <a:spcPts val="600"/>
              </a:spcBef>
            </a:pPr>
            <a:r>
              <a:rPr lang="en-IN" sz="2000" dirty="0">
                <a:solidFill>
                  <a:srgbClr val="000000"/>
                </a:solidFill>
                <a:latin typeface="Sitka Text" pitchFamily="2" charset="0"/>
              </a:rPr>
              <a:t>}</a:t>
            </a:r>
            <a:endParaRPr lang="en-IN" sz="2000" b="0" dirty="0">
              <a:solidFill>
                <a:srgbClr val="000000"/>
              </a:solidFill>
              <a:effectLst/>
              <a:latin typeface="Sitka T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6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6592842" y="876992"/>
            <a:ext cx="55991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827816" y="284822"/>
            <a:ext cx="725681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 smtClean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tka Heading Semibold" pitchFamily="2" charset="0"/>
              </a:rPr>
              <a:t>AUTOBOXING &amp; UNBOXING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40126E-871D-4F87-87A9-C894EE3B3D22}"/>
              </a:ext>
            </a:extLst>
          </p:cNvPr>
          <p:cNvSpPr txBox="1"/>
          <p:nvPr/>
        </p:nvSpPr>
        <p:spPr>
          <a:xfrm>
            <a:off x="678765" y="1155695"/>
            <a:ext cx="10701997" cy="5401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3840" indent="-23177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006FC0"/>
              </a:buClr>
              <a:buChar char="•"/>
              <a:tabLst>
                <a:tab pos="243840" algn="l"/>
                <a:tab pos="244475" algn="l"/>
              </a:tabLst>
            </a:pPr>
            <a:r>
              <a:rPr lang="en-US" sz="2400" dirty="0" smtClean="0">
                <a:latin typeface="Sitka Text" panose="02000505000000020004" pitchFamily="2" charset="0"/>
                <a:cs typeface="Arial"/>
              </a:rPr>
              <a:t>During 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assignment , the automatic transformation of </a:t>
            </a:r>
            <a:r>
              <a:rPr lang="en-US" sz="2400" dirty="0" smtClean="0">
                <a:latin typeface="Sitka Text" panose="02000505000000020004" pitchFamily="2" charset="0"/>
                <a:cs typeface="Arial"/>
              </a:rPr>
              <a:t>the primitive 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type to corresponding wrapper type is known as </a:t>
            </a:r>
            <a:r>
              <a:rPr lang="en-US" sz="2400" dirty="0" err="1">
                <a:latin typeface="Sitka Text" panose="02000505000000020004" pitchFamily="2" charset="0"/>
                <a:cs typeface="Arial"/>
              </a:rPr>
              <a:t>autoboxing</a:t>
            </a:r>
            <a:endParaRPr lang="en-US" sz="2400" dirty="0">
              <a:latin typeface="Sitka Text" panose="02000505000000020004" pitchFamily="2" charset="0"/>
              <a:cs typeface="Arial"/>
            </a:endParaRPr>
          </a:p>
          <a:p>
            <a:pPr marL="243840" indent="-23177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006FC0"/>
              </a:buClr>
              <a:buChar char="•"/>
              <a:tabLst>
                <a:tab pos="243840" algn="l"/>
                <a:tab pos="244475" algn="l"/>
              </a:tabLst>
            </a:pPr>
            <a:r>
              <a:rPr lang="en-US" sz="2400" dirty="0" smtClean="0">
                <a:latin typeface="Sitka Text" panose="02000505000000020004" pitchFamily="2" charset="0"/>
                <a:cs typeface="Arial"/>
              </a:rPr>
              <a:t>Primitive 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types </a:t>
            </a:r>
            <a:r>
              <a:rPr lang="en-US" sz="2400" dirty="0" smtClean="0">
                <a:latin typeface="Sitka Text" panose="02000505000000020004" pitchFamily="2" charset="0"/>
                <a:cs typeface="Arial"/>
              </a:rPr>
              <a:t>			wrapper type </a:t>
            </a:r>
            <a:r>
              <a:rPr lang="en-US" sz="2400" b="1" dirty="0" smtClean="0">
                <a:latin typeface="Sitka Text" panose="02000505000000020004" pitchFamily="2" charset="0"/>
                <a:cs typeface="Arial"/>
              </a:rPr>
              <a:t>(</a:t>
            </a:r>
            <a:r>
              <a:rPr lang="en-US" sz="2400" b="1" dirty="0" err="1" smtClean="0">
                <a:latin typeface="Sitka Text" panose="02000505000000020004" pitchFamily="2" charset="0"/>
                <a:cs typeface="Arial"/>
              </a:rPr>
              <a:t>autoboxing</a:t>
            </a:r>
            <a:r>
              <a:rPr lang="en-US" sz="2400" b="1" dirty="0">
                <a:latin typeface="Sitka Text" panose="02000505000000020004" pitchFamily="2" charset="0"/>
                <a:cs typeface="Arial"/>
              </a:rPr>
              <a:t>)</a:t>
            </a:r>
          </a:p>
          <a:p>
            <a:pPr marL="1206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006FC0"/>
              </a:buClr>
              <a:tabLst>
                <a:tab pos="243840" algn="l"/>
                <a:tab pos="244475" algn="l"/>
              </a:tabLst>
            </a:pPr>
            <a:r>
              <a:rPr lang="en-US" sz="2400" dirty="0" smtClean="0">
                <a:latin typeface="Sitka Text" panose="02000505000000020004" pitchFamily="2" charset="0"/>
                <a:cs typeface="Arial"/>
              </a:rPr>
              <a:t>			E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. g.	Integer i1=10;</a:t>
            </a:r>
          </a:p>
          <a:p>
            <a:pPr marL="243840" indent="-23177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006FC0"/>
              </a:buClr>
              <a:buChar char="•"/>
              <a:tabLst>
                <a:tab pos="243840" algn="l"/>
                <a:tab pos="244475" algn="l"/>
              </a:tabLst>
            </a:pPr>
            <a:r>
              <a:rPr lang="en-US" sz="2400" dirty="0" smtClean="0">
                <a:latin typeface="Sitka Text" panose="02000505000000020004" pitchFamily="2" charset="0"/>
                <a:cs typeface="Arial"/>
              </a:rPr>
              <a:t>During 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assignment , the automatic transformation of wrapper type into their primitive equivalent is known as Unboxing</a:t>
            </a:r>
          </a:p>
          <a:p>
            <a:pPr marL="243840" indent="-23177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006FC0"/>
              </a:buClr>
              <a:buChar char="•"/>
              <a:tabLst>
                <a:tab pos="243840" algn="l"/>
                <a:tab pos="244475" algn="l"/>
              </a:tabLst>
            </a:pPr>
            <a:r>
              <a:rPr lang="en-US" sz="2400" dirty="0" smtClean="0">
                <a:latin typeface="Sitka Text" panose="02000505000000020004" pitchFamily="2" charset="0"/>
                <a:cs typeface="Arial"/>
              </a:rPr>
              <a:t>wrapper 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type	</a:t>
            </a:r>
            <a:r>
              <a:rPr lang="en-US" sz="2400" dirty="0" smtClean="0">
                <a:latin typeface="Sitka Text" panose="02000505000000020004" pitchFamily="2" charset="0"/>
                <a:cs typeface="Arial"/>
              </a:rPr>
              <a:t>		primitive type </a:t>
            </a:r>
            <a:r>
              <a:rPr lang="en-US" sz="2400" b="1" dirty="0" smtClean="0">
                <a:latin typeface="Sitka Text" panose="02000505000000020004" pitchFamily="2" charset="0"/>
                <a:cs typeface="Arial"/>
              </a:rPr>
              <a:t>(unboxing)</a:t>
            </a:r>
          </a:p>
          <a:p>
            <a:pPr marL="1206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006FC0"/>
              </a:buClr>
              <a:tabLst>
                <a:tab pos="243840" algn="l"/>
                <a:tab pos="244475" algn="l"/>
              </a:tabLst>
            </a:pPr>
            <a:r>
              <a:rPr lang="en-US" sz="2400" dirty="0" smtClean="0">
                <a:latin typeface="Sitka Text" panose="02000505000000020004" pitchFamily="2" charset="0"/>
                <a:cs typeface="Arial"/>
              </a:rPr>
              <a:t>			</a:t>
            </a:r>
            <a:r>
              <a:rPr lang="en-US" sz="2400" dirty="0" err="1" smtClean="0">
                <a:latin typeface="Sitka Text" panose="02000505000000020004" pitchFamily="2" charset="0"/>
                <a:cs typeface="Arial"/>
              </a:rPr>
              <a:t>int</a:t>
            </a:r>
            <a:r>
              <a:rPr lang="en-US" sz="2400" dirty="0" smtClean="0">
                <a:latin typeface="Sitka Text" panose="02000505000000020004" pitchFamily="2" charset="0"/>
                <a:cs typeface="Arial"/>
              </a:rPr>
              <a:t> </a:t>
            </a:r>
            <a:r>
              <a:rPr lang="en-US" sz="2400" dirty="0" err="1">
                <a:latin typeface="Sitka Text" panose="02000505000000020004" pitchFamily="2" charset="0"/>
                <a:cs typeface="Arial"/>
              </a:rPr>
              <a:t>i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=0;</a:t>
            </a:r>
          </a:p>
          <a:p>
            <a:pPr marL="1206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006FC0"/>
              </a:buClr>
              <a:tabLst>
                <a:tab pos="243840" algn="l"/>
                <a:tab pos="244475" algn="l"/>
              </a:tabLst>
            </a:pPr>
            <a:r>
              <a:rPr lang="en-US" sz="2400" dirty="0" smtClean="0">
                <a:latin typeface="Sitka Text" panose="02000505000000020004" pitchFamily="2" charset="0"/>
                <a:cs typeface="Arial"/>
              </a:rPr>
              <a:t>			</a:t>
            </a:r>
            <a:r>
              <a:rPr lang="en-US" sz="2400" dirty="0" err="1" smtClean="0">
                <a:latin typeface="Sitka Text" panose="02000505000000020004" pitchFamily="2" charset="0"/>
                <a:cs typeface="Arial"/>
              </a:rPr>
              <a:t>i</a:t>
            </a:r>
            <a:r>
              <a:rPr lang="en-US" sz="2400" dirty="0" smtClean="0">
                <a:latin typeface="Sitka Text" panose="02000505000000020004" pitchFamily="2" charset="0"/>
                <a:cs typeface="Arial"/>
              </a:rPr>
              <a:t>=new 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Integer(10);</a:t>
            </a:r>
          </a:p>
          <a:p>
            <a:pPr marL="243840" indent="-231775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rgbClr val="006FC0"/>
              </a:buClr>
              <a:buChar char="•"/>
              <a:tabLst>
                <a:tab pos="243840" algn="l"/>
                <a:tab pos="244475" algn="l"/>
              </a:tabLst>
            </a:pPr>
            <a:endParaRPr lang="en-US" sz="2400" b="1" dirty="0">
              <a:latin typeface="Sitka Text" panose="02000505000000020004" pitchFamily="2" charset="0"/>
              <a:cs typeface="Arial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9453603" y="56385"/>
            <a:ext cx="2628980" cy="738492"/>
            <a:chOff x="9520509" y="56385"/>
            <a:chExt cx="2628980" cy="738492"/>
          </a:xfrm>
        </p:grpSpPr>
        <p:graphicFrame>
          <p:nvGraphicFramePr>
            <p:cNvPr id="11" name="Object 10"/>
            <p:cNvGraphicFramePr>
              <a:graphicFrameLocks noChangeAspect="1"/>
            </p:cNvGraphicFramePr>
            <p:nvPr>
              <p:extLst/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859" name="Image" r:id="rId3" imgW="6412680" imgH="1942560" progId="Photoshop.Image.12">
                    <p:embed/>
                  </p:oleObj>
                </mc:Choice>
                <mc:Fallback>
                  <p:oleObj name="Image" r:id="rId3" imgW="6412680" imgH="1942560" progId="Photoshop.Image.12">
                    <p:embed/>
                    <p:pic>
                      <p:nvPicPr>
                        <p:cNvPr id="11" name="Object 10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" name="Straight Arrow Connector 2"/>
          <p:cNvCxnSpPr/>
          <p:nvPr/>
        </p:nvCxnSpPr>
        <p:spPr>
          <a:xfrm>
            <a:off x="3622746" y="2364059"/>
            <a:ext cx="1405054" cy="22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496366" y="4479074"/>
            <a:ext cx="1405054" cy="22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73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6592842" y="876992"/>
            <a:ext cx="55991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827816" y="284822"/>
            <a:ext cx="725681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 smtClean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tka Heading Semibold" pitchFamily="2" charset="0"/>
              </a:rPr>
              <a:t>AUTOBOXING &amp; UNBOXING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9453603" y="56385"/>
            <a:ext cx="2628980" cy="738492"/>
            <a:chOff x="9520509" y="56385"/>
            <a:chExt cx="2628980" cy="738492"/>
          </a:xfrm>
        </p:grpSpPr>
        <p:graphicFrame>
          <p:nvGraphicFramePr>
            <p:cNvPr id="11" name="Object 10"/>
            <p:cNvGraphicFramePr>
              <a:graphicFrameLocks noChangeAspect="1"/>
            </p:cNvGraphicFramePr>
            <p:nvPr>
              <p:extLst/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883" name="Image" r:id="rId3" imgW="6412680" imgH="1942560" progId="Photoshop.Image.12">
                    <p:embed/>
                  </p:oleObj>
                </mc:Choice>
                <mc:Fallback>
                  <p:oleObj name="Image" r:id="rId3" imgW="6412680" imgH="1942560" progId="Photoshop.Image.12">
                    <p:embed/>
                    <p:pic>
                      <p:nvPicPr>
                        <p:cNvPr id="11" name="Object 10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2510" y="1442358"/>
            <a:ext cx="8260796" cy="463945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27816" y="1231533"/>
            <a:ext cx="103791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75" marR="5080" algn="just">
              <a:lnSpc>
                <a:spcPct val="100000"/>
              </a:lnSpc>
              <a:spcBef>
                <a:spcPts val="105"/>
              </a:spcBef>
              <a:buSzPct val="95000"/>
              <a:tabLst>
                <a:tab pos="100330" algn="l"/>
              </a:tabLst>
            </a:pPr>
            <a:r>
              <a:rPr lang="en-US" sz="2400" dirty="0">
                <a:latin typeface="Sitka Text" pitchFamily="2" charset="0"/>
                <a:cs typeface="Arial"/>
              </a:rPr>
              <a:t>Boxing</a:t>
            </a:r>
            <a:r>
              <a:rPr lang="en-US" sz="2400" spc="375" dirty="0">
                <a:latin typeface="Sitka Text" pitchFamily="2" charset="0"/>
                <a:cs typeface="Arial"/>
              </a:rPr>
              <a:t> </a:t>
            </a:r>
            <a:r>
              <a:rPr lang="en-US" sz="2400" dirty="0">
                <a:latin typeface="Sitka Text" pitchFamily="2" charset="0"/>
                <a:cs typeface="Arial"/>
              </a:rPr>
              <a:t>conversion</a:t>
            </a:r>
            <a:r>
              <a:rPr lang="en-US" sz="2400" spc="375" dirty="0">
                <a:latin typeface="Sitka Text" pitchFamily="2" charset="0"/>
                <a:cs typeface="Arial"/>
              </a:rPr>
              <a:t> </a:t>
            </a:r>
            <a:r>
              <a:rPr lang="en-US" sz="2400" dirty="0">
                <a:latin typeface="Sitka Text" pitchFamily="2" charset="0"/>
                <a:cs typeface="Arial"/>
              </a:rPr>
              <a:t>converts</a:t>
            </a:r>
            <a:r>
              <a:rPr lang="en-US" sz="2400" spc="385" dirty="0">
                <a:latin typeface="Sitka Text" pitchFamily="2" charset="0"/>
                <a:cs typeface="Arial"/>
              </a:rPr>
              <a:t> </a:t>
            </a:r>
            <a:r>
              <a:rPr lang="en-US" sz="2400" dirty="0">
                <a:latin typeface="Sitka Text" pitchFamily="2" charset="0"/>
                <a:cs typeface="Arial"/>
              </a:rPr>
              <a:t>values</a:t>
            </a:r>
            <a:r>
              <a:rPr lang="en-US" sz="2400" spc="385" dirty="0">
                <a:latin typeface="Sitka Text" pitchFamily="2" charset="0"/>
                <a:cs typeface="Arial"/>
              </a:rPr>
              <a:t> </a:t>
            </a:r>
            <a:r>
              <a:rPr lang="en-US" sz="2400" dirty="0">
                <a:latin typeface="Sitka Text" pitchFamily="2" charset="0"/>
                <a:cs typeface="Arial"/>
              </a:rPr>
              <a:t>of</a:t>
            </a:r>
            <a:r>
              <a:rPr lang="en-US" sz="2400" spc="360" dirty="0">
                <a:latin typeface="Sitka Text" pitchFamily="2" charset="0"/>
                <a:cs typeface="Arial"/>
              </a:rPr>
              <a:t> </a:t>
            </a:r>
            <a:r>
              <a:rPr lang="en-US" sz="2400" dirty="0">
                <a:latin typeface="Sitka Text" pitchFamily="2" charset="0"/>
                <a:cs typeface="Arial"/>
              </a:rPr>
              <a:t>primitive</a:t>
            </a:r>
            <a:r>
              <a:rPr lang="en-US" sz="2400" spc="380" dirty="0">
                <a:latin typeface="Sitka Text" pitchFamily="2" charset="0"/>
                <a:cs typeface="Arial"/>
              </a:rPr>
              <a:t> </a:t>
            </a:r>
            <a:r>
              <a:rPr lang="en-US" sz="2400" dirty="0">
                <a:latin typeface="Sitka Text" pitchFamily="2" charset="0"/>
                <a:cs typeface="Arial"/>
              </a:rPr>
              <a:t>type</a:t>
            </a:r>
            <a:r>
              <a:rPr lang="en-US" sz="2400" spc="380" dirty="0">
                <a:latin typeface="Sitka Text" pitchFamily="2" charset="0"/>
                <a:cs typeface="Arial"/>
              </a:rPr>
              <a:t> </a:t>
            </a:r>
            <a:r>
              <a:rPr lang="en-US" sz="2400" dirty="0">
                <a:latin typeface="Sitka Text" pitchFamily="2" charset="0"/>
                <a:cs typeface="Arial"/>
              </a:rPr>
              <a:t>to</a:t>
            </a:r>
            <a:r>
              <a:rPr lang="en-US" sz="2400" spc="370" dirty="0">
                <a:latin typeface="Sitka Text" pitchFamily="2" charset="0"/>
                <a:cs typeface="Arial"/>
              </a:rPr>
              <a:t> </a:t>
            </a:r>
            <a:r>
              <a:rPr lang="en-US" sz="2400" spc="-10" dirty="0">
                <a:latin typeface="Sitka Text" pitchFamily="2" charset="0"/>
                <a:cs typeface="Arial"/>
              </a:rPr>
              <a:t>corresponding </a:t>
            </a:r>
            <a:r>
              <a:rPr lang="en-US" sz="2400" dirty="0">
                <a:latin typeface="Sitka Text" pitchFamily="2" charset="0"/>
                <a:cs typeface="Arial"/>
              </a:rPr>
              <a:t>values</a:t>
            </a:r>
            <a:r>
              <a:rPr lang="en-US" sz="2400" spc="365" dirty="0">
                <a:latin typeface="Sitka Text" pitchFamily="2" charset="0"/>
                <a:cs typeface="Arial"/>
              </a:rPr>
              <a:t> </a:t>
            </a:r>
            <a:r>
              <a:rPr lang="en-US" sz="2400" dirty="0">
                <a:latin typeface="Sitka Text" pitchFamily="2" charset="0"/>
                <a:cs typeface="Arial"/>
              </a:rPr>
              <a:t>of</a:t>
            </a:r>
            <a:r>
              <a:rPr lang="en-US" sz="2400" spc="350" dirty="0">
                <a:latin typeface="Sitka Text" pitchFamily="2" charset="0"/>
                <a:cs typeface="Arial"/>
              </a:rPr>
              <a:t> </a:t>
            </a:r>
            <a:r>
              <a:rPr lang="en-US" sz="2400" dirty="0">
                <a:latin typeface="Sitka Text" pitchFamily="2" charset="0"/>
                <a:cs typeface="Arial"/>
              </a:rPr>
              <a:t>reference</a:t>
            </a:r>
            <a:r>
              <a:rPr lang="en-US" sz="2400" spc="370" dirty="0">
                <a:latin typeface="Sitka Text" pitchFamily="2" charset="0"/>
                <a:cs typeface="Arial"/>
              </a:rPr>
              <a:t> </a:t>
            </a:r>
            <a:r>
              <a:rPr lang="en-US" sz="2400" dirty="0">
                <a:latin typeface="Sitka Text" pitchFamily="2" charset="0"/>
                <a:cs typeface="Arial"/>
              </a:rPr>
              <a:t>type.</a:t>
            </a:r>
            <a:r>
              <a:rPr lang="en-US" sz="2400" spc="350" dirty="0">
                <a:latin typeface="Sitka Text" pitchFamily="2" charset="0"/>
                <a:cs typeface="Arial"/>
              </a:rPr>
              <a:t> </a:t>
            </a:r>
            <a:r>
              <a:rPr lang="en-US" sz="2400" dirty="0">
                <a:latin typeface="Sitka Text" pitchFamily="2" charset="0"/>
                <a:cs typeface="Arial"/>
              </a:rPr>
              <a:t>But</a:t>
            </a:r>
            <a:r>
              <a:rPr lang="en-US" sz="2400" spc="365" dirty="0">
                <a:latin typeface="Sitka Text" pitchFamily="2" charset="0"/>
                <a:cs typeface="Arial"/>
              </a:rPr>
              <a:t> </a:t>
            </a:r>
            <a:r>
              <a:rPr lang="en-US" sz="2400" dirty="0">
                <a:latin typeface="Sitka Text" pitchFamily="2" charset="0"/>
                <a:cs typeface="Arial"/>
              </a:rPr>
              <a:t>the</a:t>
            </a:r>
            <a:r>
              <a:rPr lang="en-US" sz="2400" spc="365" dirty="0">
                <a:latin typeface="Sitka Text" pitchFamily="2" charset="0"/>
                <a:cs typeface="Arial"/>
              </a:rPr>
              <a:t> </a:t>
            </a:r>
            <a:r>
              <a:rPr lang="en-US" sz="2400" dirty="0">
                <a:latin typeface="Sitka Text" pitchFamily="2" charset="0"/>
                <a:cs typeface="Arial"/>
              </a:rPr>
              <a:t>primitive</a:t>
            </a:r>
            <a:r>
              <a:rPr lang="en-US" sz="2400" spc="370" dirty="0">
                <a:latin typeface="Sitka Text" pitchFamily="2" charset="0"/>
                <a:cs typeface="Arial"/>
              </a:rPr>
              <a:t> </a:t>
            </a:r>
            <a:r>
              <a:rPr lang="en-US" sz="2400" dirty="0">
                <a:latin typeface="Sitka Text" pitchFamily="2" charset="0"/>
                <a:cs typeface="Arial"/>
              </a:rPr>
              <a:t>types</a:t>
            </a:r>
            <a:r>
              <a:rPr lang="en-US" sz="2400" spc="365" dirty="0">
                <a:latin typeface="Sitka Text" pitchFamily="2" charset="0"/>
                <a:cs typeface="Arial"/>
              </a:rPr>
              <a:t> </a:t>
            </a:r>
            <a:r>
              <a:rPr lang="en-US" sz="2400" dirty="0">
                <a:latin typeface="Sitka Text" pitchFamily="2" charset="0"/>
                <a:cs typeface="Arial"/>
              </a:rPr>
              <a:t>can</a:t>
            </a:r>
            <a:r>
              <a:rPr lang="en-US" sz="2400" spc="355" dirty="0">
                <a:latin typeface="Sitka Text" pitchFamily="2" charset="0"/>
                <a:cs typeface="Arial"/>
              </a:rPr>
              <a:t> </a:t>
            </a:r>
            <a:r>
              <a:rPr lang="en-US" sz="2400" dirty="0">
                <a:latin typeface="Sitka Text" pitchFamily="2" charset="0"/>
                <a:cs typeface="Arial"/>
              </a:rPr>
              <a:t>not</a:t>
            </a:r>
            <a:r>
              <a:rPr lang="en-US" sz="2400" spc="355" dirty="0">
                <a:latin typeface="Sitka Text" pitchFamily="2" charset="0"/>
                <a:cs typeface="Arial"/>
              </a:rPr>
              <a:t> </a:t>
            </a:r>
            <a:r>
              <a:rPr lang="en-US" sz="2400" dirty="0">
                <a:latin typeface="Sitka Text" pitchFamily="2" charset="0"/>
                <a:cs typeface="Arial"/>
              </a:rPr>
              <a:t>be</a:t>
            </a:r>
            <a:r>
              <a:rPr lang="en-US" sz="2400" spc="345" dirty="0">
                <a:latin typeface="Sitka Text" pitchFamily="2" charset="0"/>
                <a:cs typeface="Arial"/>
              </a:rPr>
              <a:t> </a:t>
            </a:r>
            <a:r>
              <a:rPr lang="en-US" sz="2400" spc="-10" dirty="0">
                <a:latin typeface="Sitka Text" pitchFamily="2" charset="0"/>
                <a:cs typeface="Arial"/>
              </a:rPr>
              <a:t>widened/ </a:t>
            </a:r>
            <a:r>
              <a:rPr lang="en-US" sz="2400" dirty="0">
                <a:latin typeface="Sitka Text" pitchFamily="2" charset="0"/>
                <a:cs typeface="Arial"/>
              </a:rPr>
              <a:t>Narrowed</a:t>
            </a:r>
            <a:r>
              <a:rPr lang="en-US" sz="2400" spc="-65" dirty="0">
                <a:latin typeface="Sitka Text" pitchFamily="2" charset="0"/>
                <a:cs typeface="Arial"/>
              </a:rPr>
              <a:t> </a:t>
            </a:r>
            <a:r>
              <a:rPr lang="en-US" sz="2400" dirty="0">
                <a:latin typeface="Sitka Text" pitchFamily="2" charset="0"/>
                <a:cs typeface="Arial"/>
              </a:rPr>
              <a:t>to</a:t>
            </a:r>
            <a:r>
              <a:rPr lang="en-US" sz="2400" spc="-25" dirty="0">
                <a:latin typeface="Sitka Text" pitchFamily="2" charset="0"/>
                <a:cs typeface="Arial"/>
              </a:rPr>
              <a:t> </a:t>
            </a:r>
            <a:r>
              <a:rPr lang="en-US" sz="2400" dirty="0">
                <a:latin typeface="Sitka Text" pitchFamily="2" charset="0"/>
                <a:cs typeface="Arial"/>
              </a:rPr>
              <a:t>the</a:t>
            </a:r>
            <a:r>
              <a:rPr lang="en-US" sz="2400" spc="-35" dirty="0">
                <a:latin typeface="Sitka Text" pitchFamily="2" charset="0"/>
                <a:cs typeface="Arial"/>
              </a:rPr>
              <a:t> </a:t>
            </a:r>
            <a:r>
              <a:rPr lang="en-US" sz="2400" dirty="0">
                <a:latin typeface="Sitka Text" pitchFamily="2" charset="0"/>
                <a:cs typeface="Arial"/>
              </a:rPr>
              <a:t>Wrapper</a:t>
            </a:r>
            <a:r>
              <a:rPr lang="en-US" sz="2400" spc="-45" dirty="0">
                <a:latin typeface="Sitka Text" pitchFamily="2" charset="0"/>
                <a:cs typeface="Arial"/>
              </a:rPr>
              <a:t> </a:t>
            </a:r>
            <a:r>
              <a:rPr lang="en-US" sz="2400" dirty="0">
                <a:latin typeface="Sitka Text" pitchFamily="2" charset="0"/>
                <a:cs typeface="Arial"/>
              </a:rPr>
              <a:t>classes</a:t>
            </a:r>
            <a:r>
              <a:rPr lang="en-US" sz="2400" spc="-40" dirty="0">
                <a:latin typeface="Sitka Text" pitchFamily="2" charset="0"/>
                <a:cs typeface="Arial"/>
              </a:rPr>
              <a:t> </a:t>
            </a:r>
            <a:r>
              <a:rPr lang="en-US" sz="2400" dirty="0">
                <a:latin typeface="Sitka Text" pitchFamily="2" charset="0"/>
                <a:cs typeface="Arial"/>
              </a:rPr>
              <a:t>and</a:t>
            </a:r>
            <a:r>
              <a:rPr lang="en-US" sz="2400" spc="-30" dirty="0">
                <a:latin typeface="Sitka Text" pitchFamily="2" charset="0"/>
                <a:cs typeface="Arial"/>
              </a:rPr>
              <a:t> </a:t>
            </a:r>
            <a:r>
              <a:rPr lang="en-US" sz="2400" dirty="0">
                <a:latin typeface="Sitka Text" pitchFamily="2" charset="0"/>
                <a:cs typeface="Arial"/>
              </a:rPr>
              <a:t>vice</a:t>
            </a:r>
            <a:r>
              <a:rPr lang="en-US" sz="2400" spc="-25" dirty="0">
                <a:latin typeface="Sitka Text" pitchFamily="2" charset="0"/>
                <a:cs typeface="Arial"/>
              </a:rPr>
              <a:t> </a:t>
            </a:r>
            <a:r>
              <a:rPr lang="en-US" sz="2400" spc="-10" dirty="0">
                <a:latin typeface="Sitka Text" pitchFamily="2" charset="0"/>
                <a:cs typeface="Arial"/>
              </a:rPr>
              <a:t>versa.</a:t>
            </a:r>
            <a:endParaRPr lang="en-US" sz="2400" dirty="0">
              <a:latin typeface="Sitka Text" pitchFamily="2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673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5181600" y="876993"/>
            <a:ext cx="7010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534789" y="234086"/>
            <a:ext cx="453361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tka Heading Semibold" pitchFamily="2" charset="0"/>
              </a:rPr>
              <a:t>Try it and Tell me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pic>
        <p:nvPicPr>
          <p:cNvPr id="1028" name="Picture 4" descr="to Try it Now! | Emoticon, Tri, Novelty sign">
            <a:extLst>
              <a:ext uri="{FF2B5EF4-FFF2-40B4-BE49-F238E27FC236}">
                <a16:creationId xmlns:a16="http://schemas.microsoft.com/office/drawing/2014/main" id="{E839CD26-31F1-4DF0-AAD8-239823B10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920" y="1237775"/>
            <a:ext cx="247650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DF47C5-7061-436B-84F2-0B88AFF2AEFE}"/>
              </a:ext>
            </a:extLst>
          </p:cNvPr>
          <p:cNvSpPr txBox="1"/>
          <p:nvPr/>
        </p:nvSpPr>
        <p:spPr>
          <a:xfrm>
            <a:off x="640807" y="1315380"/>
            <a:ext cx="9150307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00"/>
              </a:spcBef>
            </a:pPr>
            <a:r>
              <a:rPr lang="en-US" sz="2400" dirty="0">
                <a:latin typeface="Sitka Text" panose="02000505000000020004" pitchFamily="2" charset="0"/>
                <a:cs typeface="Times New Roman"/>
              </a:rPr>
              <a:t>What is the output of the following code?</a:t>
            </a:r>
          </a:p>
          <a:p>
            <a:pPr marL="12700" marR="5080">
              <a:lnSpc>
                <a:spcPct val="100000"/>
              </a:lnSpc>
              <a:spcBef>
                <a:spcPts val="1200"/>
              </a:spcBef>
            </a:pPr>
            <a:r>
              <a:rPr lang="en-US" sz="2400" dirty="0">
                <a:latin typeface="Sitka Text" panose="02000505000000020004" pitchFamily="2" charset="0"/>
                <a:cs typeface="Times New Roman"/>
              </a:rPr>
              <a:t>class Test {</a:t>
            </a:r>
          </a:p>
          <a:p>
            <a:pPr marL="12700" marR="5080">
              <a:lnSpc>
                <a:spcPct val="100000"/>
              </a:lnSpc>
              <a:spcBef>
                <a:spcPts val="1200"/>
              </a:spcBef>
            </a:pPr>
            <a:r>
              <a:rPr lang="en-US" sz="2400" dirty="0" smtClean="0">
                <a:latin typeface="Sitka Text" panose="02000505000000020004" pitchFamily="2" charset="0"/>
                <a:cs typeface="Times New Roman"/>
              </a:rPr>
              <a:t>   public </a:t>
            </a:r>
            <a:r>
              <a:rPr lang="en-US" sz="2400" dirty="0">
                <a:latin typeface="Sitka Text" panose="02000505000000020004" pitchFamily="2" charset="0"/>
                <a:cs typeface="Times New Roman"/>
              </a:rPr>
              <a:t>static void main(String </a:t>
            </a:r>
            <a:r>
              <a:rPr lang="en-US" sz="2400" dirty="0" err="1">
                <a:latin typeface="Sitka Text" panose="02000505000000020004" pitchFamily="2" charset="0"/>
                <a:cs typeface="Times New Roman"/>
              </a:rPr>
              <a:t>ar</a:t>
            </a:r>
            <a:r>
              <a:rPr lang="en-US" sz="2400" dirty="0">
                <a:latin typeface="Sitka Text" panose="02000505000000020004" pitchFamily="2" charset="0"/>
                <a:cs typeface="Times New Roman"/>
              </a:rPr>
              <a:t>[]) </a:t>
            </a:r>
            <a:endParaRPr lang="en-US" sz="2400" dirty="0" smtClean="0">
              <a:latin typeface="Sitka Text" panose="02000505000000020004" pitchFamily="2" charset="0"/>
              <a:cs typeface="Times New Roman"/>
            </a:endParaRPr>
          </a:p>
          <a:p>
            <a:pPr marL="12700" marR="5080">
              <a:lnSpc>
                <a:spcPct val="100000"/>
              </a:lnSpc>
              <a:spcBef>
                <a:spcPts val="1200"/>
              </a:spcBef>
            </a:pPr>
            <a:r>
              <a:rPr lang="en-US" sz="2400" dirty="0">
                <a:latin typeface="Sitka Text" panose="02000505000000020004" pitchFamily="2" charset="0"/>
                <a:cs typeface="Times New Roman"/>
              </a:rPr>
              <a:t> </a:t>
            </a:r>
            <a:r>
              <a:rPr lang="en-US" sz="2400" dirty="0" smtClean="0">
                <a:latin typeface="Sitka Text" panose="02000505000000020004" pitchFamily="2" charset="0"/>
                <a:cs typeface="Times New Roman"/>
              </a:rPr>
              <a:t>    { </a:t>
            </a:r>
          </a:p>
          <a:p>
            <a:pPr marL="12700" marR="5080">
              <a:lnSpc>
                <a:spcPct val="100000"/>
              </a:lnSpc>
              <a:spcBef>
                <a:spcPts val="1200"/>
              </a:spcBef>
            </a:pPr>
            <a:r>
              <a:rPr lang="en-US" sz="2400" dirty="0">
                <a:latin typeface="Sitka Text" panose="02000505000000020004" pitchFamily="2" charset="0"/>
                <a:cs typeface="Times New Roman"/>
              </a:rPr>
              <a:t> </a:t>
            </a:r>
            <a:r>
              <a:rPr lang="en-US" sz="2400" dirty="0" smtClean="0">
                <a:latin typeface="Sitka Text" panose="02000505000000020004" pitchFamily="2" charset="0"/>
                <a:cs typeface="Times New Roman"/>
              </a:rPr>
              <a:t>        </a:t>
            </a:r>
            <a:r>
              <a:rPr lang="en-US" sz="2400" dirty="0" err="1" smtClean="0">
                <a:latin typeface="Sitka Text" panose="02000505000000020004" pitchFamily="2" charset="0"/>
                <a:cs typeface="Times New Roman"/>
              </a:rPr>
              <a:t>int</a:t>
            </a:r>
            <a:r>
              <a:rPr lang="en-US" sz="2400" dirty="0" smtClean="0">
                <a:latin typeface="Sitka Text" panose="02000505000000020004" pitchFamily="2" charset="0"/>
                <a:cs typeface="Times New Roman"/>
              </a:rPr>
              <a:t> </a:t>
            </a:r>
            <a:r>
              <a:rPr lang="en-US" sz="2400" dirty="0">
                <a:latin typeface="Sitka Text" panose="02000505000000020004" pitchFamily="2" charset="0"/>
                <a:cs typeface="Times New Roman"/>
              </a:rPr>
              <a:t>x = 10;</a:t>
            </a:r>
          </a:p>
          <a:p>
            <a:pPr marL="12700" marR="5080">
              <a:lnSpc>
                <a:spcPct val="100000"/>
              </a:lnSpc>
              <a:spcBef>
                <a:spcPts val="1200"/>
              </a:spcBef>
            </a:pPr>
            <a:r>
              <a:rPr lang="en-US" sz="2400" dirty="0" smtClean="0">
                <a:latin typeface="Sitka Text" panose="02000505000000020004" pitchFamily="2" charset="0"/>
                <a:cs typeface="Times New Roman"/>
              </a:rPr>
              <a:t>         Integer </a:t>
            </a:r>
            <a:r>
              <a:rPr lang="en-US" sz="2400" dirty="0">
                <a:latin typeface="Sitka Text" panose="02000505000000020004" pitchFamily="2" charset="0"/>
                <a:cs typeface="Times New Roman"/>
              </a:rPr>
              <a:t>y = new Integer(10);</a:t>
            </a:r>
          </a:p>
          <a:p>
            <a:pPr marL="12700" marR="5080">
              <a:lnSpc>
                <a:spcPct val="100000"/>
              </a:lnSpc>
              <a:spcBef>
                <a:spcPts val="1200"/>
              </a:spcBef>
            </a:pPr>
            <a:r>
              <a:rPr lang="en-US" sz="2400" dirty="0" smtClean="0">
                <a:latin typeface="Sitka Text" panose="02000505000000020004" pitchFamily="2" charset="0"/>
                <a:cs typeface="Times New Roman"/>
              </a:rPr>
              <a:t>         </a:t>
            </a:r>
            <a:r>
              <a:rPr lang="en-US" sz="2400" dirty="0" err="1" smtClean="0">
                <a:latin typeface="Sitka Text" panose="02000505000000020004" pitchFamily="2" charset="0"/>
                <a:cs typeface="Times New Roman"/>
              </a:rPr>
              <a:t>System.out.println</a:t>
            </a:r>
            <a:r>
              <a:rPr lang="en-US" sz="2400" dirty="0" smtClean="0">
                <a:latin typeface="Sitka Text" panose="02000505000000020004" pitchFamily="2" charset="0"/>
                <a:cs typeface="Times New Roman"/>
              </a:rPr>
              <a:t>(x </a:t>
            </a:r>
            <a:r>
              <a:rPr lang="en-US" sz="2400" dirty="0">
                <a:latin typeface="Sitka Text" panose="02000505000000020004" pitchFamily="2" charset="0"/>
                <a:cs typeface="Times New Roman"/>
              </a:rPr>
              <a:t>== y);</a:t>
            </a:r>
          </a:p>
          <a:p>
            <a:pPr marL="12700" marR="5080">
              <a:lnSpc>
                <a:spcPct val="100000"/>
              </a:lnSpc>
              <a:spcBef>
                <a:spcPts val="1200"/>
              </a:spcBef>
            </a:pPr>
            <a:r>
              <a:rPr lang="en-US" sz="2400" dirty="0">
                <a:latin typeface="Sitka Text" panose="02000505000000020004" pitchFamily="2" charset="0"/>
                <a:cs typeface="Times New Roman"/>
              </a:rPr>
              <a:t>}</a:t>
            </a:r>
          </a:p>
          <a:p>
            <a:pPr marL="12700" marR="5080">
              <a:lnSpc>
                <a:spcPct val="100000"/>
              </a:lnSpc>
              <a:spcBef>
                <a:spcPts val="1200"/>
              </a:spcBef>
            </a:pPr>
            <a:r>
              <a:rPr lang="en-US" sz="2400" dirty="0">
                <a:latin typeface="Sitka Text" panose="02000505000000020004" pitchFamily="2" charset="0"/>
                <a:cs typeface="Times New Roman"/>
              </a:rPr>
              <a:t>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roup 9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480776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43" name="Image" r:id="rId5" imgW="6412680" imgH="1942560" progId="Photoshop.Image.12">
                    <p:embed/>
                  </p:oleObj>
                </mc:Choice>
                <mc:Fallback>
                  <p:oleObj name="Image" r:id="rId5" imgW="6412680" imgH="1942560" progId="Photoshop.Image.12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636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5181600" y="876993"/>
            <a:ext cx="7010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534789" y="234086"/>
            <a:ext cx="453361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tka Heading Semibold" pitchFamily="2" charset="0"/>
              </a:rPr>
              <a:t>Try it and Tell me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pic>
        <p:nvPicPr>
          <p:cNvPr id="1028" name="Picture 4" descr="to Try it Now! | Emoticon, Tri, Novelty sign">
            <a:extLst>
              <a:ext uri="{FF2B5EF4-FFF2-40B4-BE49-F238E27FC236}">
                <a16:creationId xmlns:a16="http://schemas.microsoft.com/office/drawing/2014/main" id="{E839CD26-31F1-4DF0-AAD8-239823B10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920" y="1237775"/>
            <a:ext cx="247650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DF47C5-7061-436B-84F2-0B88AFF2AEFE}"/>
              </a:ext>
            </a:extLst>
          </p:cNvPr>
          <p:cNvSpPr txBox="1"/>
          <p:nvPr/>
        </p:nvSpPr>
        <p:spPr>
          <a:xfrm>
            <a:off x="877271" y="1045983"/>
            <a:ext cx="9150307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00"/>
              </a:spcBef>
            </a:pPr>
            <a:r>
              <a:rPr lang="en-US" sz="2400" dirty="0">
                <a:latin typeface="Sitka Text" panose="02000505000000020004" pitchFamily="2" charset="0"/>
                <a:cs typeface="Times New Roman"/>
              </a:rPr>
              <a:t>Which of the following is not a Wrapper Class?</a:t>
            </a:r>
          </a:p>
          <a:p>
            <a:pPr marL="12700" marR="5080">
              <a:lnSpc>
                <a:spcPct val="100000"/>
              </a:lnSpc>
              <a:spcBef>
                <a:spcPts val="1200"/>
              </a:spcBef>
            </a:pPr>
            <a:r>
              <a:rPr lang="en-US" sz="2400" dirty="0">
                <a:latin typeface="Sitka Text" panose="02000505000000020004" pitchFamily="2" charset="0"/>
                <a:cs typeface="Times New Roman"/>
              </a:rPr>
              <a:t>Byte</a:t>
            </a:r>
          </a:p>
          <a:p>
            <a:pPr marL="12700" marR="5080">
              <a:lnSpc>
                <a:spcPct val="100000"/>
              </a:lnSpc>
              <a:spcBef>
                <a:spcPts val="1200"/>
              </a:spcBef>
            </a:pPr>
            <a:r>
              <a:rPr lang="en-US" sz="2400" dirty="0">
                <a:latin typeface="Sitka Text" panose="02000505000000020004" pitchFamily="2" charset="0"/>
                <a:cs typeface="Times New Roman"/>
              </a:rPr>
              <a:t>Short</a:t>
            </a:r>
          </a:p>
          <a:p>
            <a:pPr marL="12700" marR="5080">
              <a:lnSpc>
                <a:spcPct val="100000"/>
              </a:lnSpc>
              <a:spcBef>
                <a:spcPts val="1200"/>
              </a:spcBef>
            </a:pPr>
            <a:r>
              <a:rPr lang="en-US" sz="2400" dirty="0">
                <a:latin typeface="Sitka Text" panose="02000505000000020004" pitchFamily="2" charset="0"/>
                <a:cs typeface="Times New Roman"/>
              </a:rPr>
              <a:t>Integer</a:t>
            </a:r>
          </a:p>
          <a:p>
            <a:pPr marL="12700" marR="5080">
              <a:lnSpc>
                <a:spcPct val="100000"/>
              </a:lnSpc>
              <a:spcBef>
                <a:spcPts val="1200"/>
              </a:spcBef>
            </a:pPr>
            <a:r>
              <a:rPr lang="en-US" sz="2400" dirty="0">
                <a:latin typeface="Sitka Text" panose="02000505000000020004" pitchFamily="2" charset="0"/>
                <a:cs typeface="Times New Roman"/>
              </a:rPr>
              <a:t>Long</a:t>
            </a:r>
          </a:p>
          <a:p>
            <a:pPr marL="12700" marR="5080">
              <a:lnSpc>
                <a:spcPct val="100000"/>
              </a:lnSpc>
              <a:spcBef>
                <a:spcPts val="1200"/>
              </a:spcBef>
            </a:pPr>
            <a:r>
              <a:rPr lang="en-US" sz="2400" dirty="0">
                <a:latin typeface="Sitka Text" panose="02000505000000020004" pitchFamily="2" charset="0"/>
                <a:cs typeface="Times New Roman"/>
              </a:rPr>
              <a:t>String</a:t>
            </a:r>
          </a:p>
          <a:p>
            <a:pPr marL="12700" marR="5080">
              <a:lnSpc>
                <a:spcPct val="100000"/>
              </a:lnSpc>
              <a:spcBef>
                <a:spcPts val="1200"/>
              </a:spcBef>
            </a:pPr>
            <a:r>
              <a:rPr lang="en-US" sz="2400" dirty="0">
                <a:latin typeface="Sitka Text" panose="02000505000000020004" pitchFamily="2" charset="0"/>
                <a:cs typeface="Times New Roman"/>
              </a:rPr>
              <a:t>Float</a:t>
            </a:r>
          </a:p>
          <a:p>
            <a:pPr marL="12700" marR="5080">
              <a:lnSpc>
                <a:spcPct val="100000"/>
              </a:lnSpc>
              <a:spcBef>
                <a:spcPts val="1200"/>
              </a:spcBef>
            </a:pPr>
            <a:r>
              <a:rPr lang="en-US" sz="2400" dirty="0">
                <a:latin typeface="Sitka Text" panose="02000505000000020004" pitchFamily="2" charset="0"/>
                <a:cs typeface="Times New Roman"/>
              </a:rPr>
              <a:t>Double</a:t>
            </a:r>
          </a:p>
          <a:p>
            <a:pPr marL="12700" marR="5080">
              <a:lnSpc>
                <a:spcPct val="100000"/>
              </a:lnSpc>
              <a:spcBef>
                <a:spcPts val="1200"/>
              </a:spcBef>
            </a:pPr>
            <a:r>
              <a:rPr lang="en-US" sz="2400" dirty="0">
                <a:latin typeface="Sitka Text" panose="02000505000000020004" pitchFamily="2" charset="0"/>
                <a:cs typeface="Times New Roman"/>
              </a:rPr>
              <a:t>Character</a:t>
            </a:r>
          </a:p>
          <a:p>
            <a:pPr marL="12700" marR="5080">
              <a:lnSpc>
                <a:spcPct val="100000"/>
              </a:lnSpc>
              <a:spcBef>
                <a:spcPts val="1200"/>
              </a:spcBef>
            </a:pPr>
            <a:r>
              <a:rPr lang="en-US" sz="2400" dirty="0">
                <a:latin typeface="Sitka Text" panose="02000505000000020004" pitchFamily="2" charset="0"/>
                <a:cs typeface="Times New Roman"/>
              </a:rPr>
              <a:t>Boolean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roup 9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480776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29" name="Image" r:id="rId5" imgW="6412680" imgH="1942560" progId="Photoshop.Image.12">
                    <p:embed/>
                  </p:oleObj>
                </mc:Choice>
                <mc:Fallback>
                  <p:oleObj name="Image" r:id="rId5" imgW="6412680" imgH="1942560" progId="Photoshop.Image.12">
                    <p:embed/>
                    <p:pic>
                      <p:nvPicPr>
                        <p:cNvPr id="11" name="Object 10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497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5181600" y="876993"/>
            <a:ext cx="7010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843370" y="234086"/>
            <a:ext cx="391645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 smtClean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tka Heading Semibold" pitchFamily="2" charset="0"/>
              </a:rPr>
              <a:t>Tokens in JAVA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roup 9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480776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950" name="Image" r:id="rId4" imgW="6412680" imgH="1942560" progId="Photoshop.Image.12">
                    <p:embed/>
                  </p:oleObj>
                </mc:Choice>
                <mc:Fallback>
                  <p:oleObj name="Image" r:id="rId4" imgW="6412680" imgH="1942560" progId="Photoshop.Image.12">
                    <p:embed/>
                    <p:pic>
                      <p:nvPicPr>
                        <p:cNvPr id="11" name="Object 10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  <p:pic>
        <p:nvPicPr>
          <p:cNvPr id="82946" name="Picture 2" descr="https://blogger.googleusercontent.com/img/b/R29vZ2xl/AVvXsEgOE3MDqylX7dtR7g4tqMc11ihQed7xGrSmFdgBzsWr8J4JvcU3icXDfs2vqz8PTOaL6wx9SoLi6vVgoC1dpCNeYwIgFi5vRp32wIALxu3OMl2UrVL274fLftm9TIxN9zJ5CzdLGib-SwE/s1600/JavaTokens.jp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EFE4B0"/>
              </a:clrFrom>
              <a:clrTo>
                <a:srgbClr val="EFE4B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44" y="1096595"/>
            <a:ext cx="5000625" cy="480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5975432" y="2101458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2400" dirty="0"/>
              <a:t>public class HelloWorld </a:t>
            </a:r>
            <a:endParaRPr lang="en-IN" sz="2400" dirty="0" smtClean="0"/>
          </a:p>
          <a:p>
            <a:r>
              <a:rPr lang="en-IN" sz="2400" dirty="0" smtClean="0"/>
              <a:t>{</a:t>
            </a:r>
            <a:r>
              <a:rPr lang="en-IN" sz="2400" dirty="0"/>
              <a:t>	</a:t>
            </a:r>
            <a:endParaRPr lang="en-IN" sz="2400" dirty="0" smtClean="0"/>
          </a:p>
          <a:p>
            <a:r>
              <a:rPr lang="en-IN" sz="2400" dirty="0"/>
              <a:t> </a:t>
            </a:r>
            <a:r>
              <a:rPr lang="en-IN" sz="2400" dirty="0" smtClean="0"/>
              <a:t>   public </a:t>
            </a:r>
            <a:r>
              <a:rPr lang="en-IN" sz="2400" dirty="0"/>
              <a:t>static void main(String[] </a:t>
            </a:r>
            <a:r>
              <a:rPr lang="en-IN" sz="2400" dirty="0" err="1"/>
              <a:t>args</a:t>
            </a:r>
            <a:r>
              <a:rPr lang="en-IN" sz="2400" dirty="0"/>
              <a:t>) </a:t>
            </a:r>
            <a:endParaRPr lang="en-IN" sz="2400" dirty="0" smtClean="0"/>
          </a:p>
          <a:p>
            <a:r>
              <a:rPr lang="en-IN" sz="2400" dirty="0"/>
              <a:t> </a:t>
            </a:r>
            <a:r>
              <a:rPr lang="en-IN" sz="2400" dirty="0" smtClean="0"/>
              <a:t>      {</a:t>
            </a:r>
            <a:r>
              <a:rPr lang="en-IN" sz="2400" dirty="0"/>
              <a:t>		</a:t>
            </a:r>
            <a:endParaRPr lang="en-IN" sz="2400" dirty="0" smtClean="0"/>
          </a:p>
          <a:p>
            <a:r>
              <a:rPr lang="en-IN" sz="2400" dirty="0"/>
              <a:t> </a:t>
            </a:r>
            <a:r>
              <a:rPr lang="en-IN" sz="2400" dirty="0" smtClean="0"/>
              <a:t>            </a:t>
            </a:r>
            <a:r>
              <a:rPr lang="en-IN" sz="2400" dirty="0" err="1" smtClean="0"/>
              <a:t>System.out.println</a:t>
            </a:r>
            <a:r>
              <a:rPr lang="en-IN" sz="2400" dirty="0"/>
              <a:t>("Hello, World!");	</a:t>
            </a:r>
            <a:endParaRPr lang="en-IN" sz="2400" dirty="0" smtClean="0"/>
          </a:p>
          <a:p>
            <a:r>
              <a:rPr lang="en-IN" sz="2400" dirty="0"/>
              <a:t> </a:t>
            </a:r>
            <a:r>
              <a:rPr lang="en-IN" sz="2400" dirty="0" smtClean="0"/>
              <a:t>      }</a:t>
            </a:r>
          </a:p>
          <a:p>
            <a:r>
              <a:rPr lang="en-IN" sz="24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4554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3314032" y="876993"/>
            <a:ext cx="88779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712037" y="300969"/>
            <a:ext cx="260199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tka Heading Semibold" pitchFamily="2" charset="0"/>
              </a:rPr>
              <a:t>Keywords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998F10C6-C60B-4B2C-9056-8E688A9D4C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24224"/>
              </p:ext>
            </p:extLst>
          </p:nvPr>
        </p:nvGraphicFramePr>
        <p:xfrm>
          <a:off x="1244722" y="1386850"/>
          <a:ext cx="9702556" cy="45941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5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65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47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13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448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0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400" spc="0" baseline="0" dirty="0">
                          <a:latin typeface="Sitka Text" panose="02000505000000020004" pitchFamily="2" charset="0"/>
                          <a:cs typeface="Arial"/>
                        </a:rPr>
                        <a:t>abstract</a:t>
                      </a:r>
                      <a:endParaRPr sz="24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400" spc="0" baseline="0" dirty="0">
                          <a:latin typeface="Sitka Text" panose="02000505000000020004" pitchFamily="2" charset="0"/>
                          <a:cs typeface="Arial"/>
                        </a:rPr>
                        <a:t>continue</a:t>
                      </a:r>
                      <a:endParaRPr sz="24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400" spc="0" baseline="0" dirty="0">
                          <a:latin typeface="Sitka Text" panose="02000505000000020004" pitchFamily="2" charset="0"/>
                          <a:cs typeface="Arial"/>
                        </a:rPr>
                        <a:t>for</a:t>
                      </a:r>
                      <a:endParaRPr sz="24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400" spc="0" baseline="0" dirty="0">
                          <a:latin typeface="Sitka Text" panose="02000505000000020004" pitchFamily="2" charset="0"/>
                          <a:cs typeface="Arial"/>
                        </a:rPr>
                        <a:t>new</a:t>
                      </a:r>
                      <a:endParaRPr sz="24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400" spc="0" baseline="0" dirty="0">
                          <a:latin typeface="Sitka Text" panose="02000505000000020004" pitchFamily="2" charset="0"/>
                          <a:cs typeface="Arial"/>
                        </a:rPr>
                        <a:t>switch</a:t>
                      </a:r>
                      <a:endParaRPr sz="24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29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400" spc="0" baseline="0" dirty="0">
                          <a:latin typeface="Sitka Text" panose="02000505000000020004" pitchFamily="2" charset="0"/>
                          <a:cs typeface="Arial"/>
                        </a:rPr>
                        <a:t>assert</a:t>
                      </a:r>
                      <a:endParaRPr sz="24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400" spc="0" baseline="0" dirty="0">
                          <a:latin typeface="Sitka Text" panose="02000505000000020004" pitchFamily="2" charset="0"/>
                          <a:cs typeface="Arial"/>
                        </a:rPr>
                        <a:t>default</a:t>
                      </a:r>
                      <a:endParaRPr sz="24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400" spc="0" baseline="0" dirty="0">
                          <a:latin typeface="Sitka Text" panose="02000505000000020004" pitchFamily="2" charset="0"/>
                          <a:cs typeface="Arial"/>
                        </a:rPr>
                        <a:t>goto</a:t>
                      </a:r>
                      <a:endParaRPr sz="24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400" spc="0" baseline="0" dirty="0">
                          <a:latin typeface="Sitka Text" panose="02000505000000020004" pitchFamily="2" charset="0"/>
                          <a:cs typeface="Arial"/>
                        </a:rPr>
                        <a:t>package</a:t>
                      </a:r>
                      <a:endParaRPr sz="24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400" spc="0" baseline="0" dirty="0">
                          <a:latin typeface="Sitka Text" panose="02000505000000020004" pitchFamily="2" charset="0"/>
                          <a:cs typeface="Arial"/>
                        </a:rPr>
                        <a:t>synchronized</a:t>
                      </a:r>
                      <a:endParaRPr sz="24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42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400" spc="0" baseline="0" dirty="0">
                          <a:latin typeface="Sitka Text" panose="02000505000000020004" pitchFamily="2" charset="0"/>
                          <a:cs typeface="Arial"/>
                        </a:rPr>
                        <a:t>boolean</a:t>
                      </a:r>
                      <a:endParaRPr sz="24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400" spc="0" baseline="0" dirty="0">
                          <a:latin typeface="Sitka Text" panose="02000505000000020004" pitchFamily="2" charset="0"/>
                          <a:cs typeface="Arial"/>
                        </a:rPr>
                        <a:t>do</a:t>
                      </a:r>
                      <a:endParaRPr sz="24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400" spc="0" baseline="0" dirty="0">
                          <a:latin typeface="Sitka Text" panose="02000505000000020004" pitchFamily="2" charset="0"/>
                          <a:cs typeface="Arial"/>
                        </a:rPr>
                        <a:t>if</a:t>
                      </a:r>
                      <a:endParaRPr sz="24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400" spc="0" baseline="0" dirty="0">
                          <a:latin typeface="Sitka Text" panose="02000505000000020004" pitchFamily="2" charset="0"/>
                          <a:cs typeface="Arial"/>
                        </a:rPr>
                        <a:t>private</a:t>
                      </a:r>
                      <a:endParaRPr sz="24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400" spc="0" baseline="0" dirty="0">
                          <a:latin typeface="Sitka Text" panose="02000505000000020004" pitchFamily="2" charset="0"/>
                          <a:cs typeface="Arial"/>
                        </a:rPr>
                        <a:t>this</a:t>
                      </a:r>
                      <a:endParaRPr sz="24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29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400" spc="0" baseline="0" dirty="0">
                          <a:latin typeface="Sitka Text" panose="02000505000000020004" pitchFamily="2" charset="0"/>
                          <a:cs typeface="Arial"/>
                        </a:rPr>
                        <a:t>break</a:t>
                      </a:r>
                      <a:endParaRPr sz="24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400" spc="0" baseline="0" dirty="0">
                          <a:latin typeface="Sitka Text" panose="02000505000000020004" pitchFamily="2" charset="0"/>
                          <a:cs typeface="Arial"/>
                        </a:rPr>
                        <a:t>double</a:t>
                      </a:r>
                      <a:endParaRPr sz="24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400" spc="0" baseline="0" dirty="0">
                          <a:latin typeface="Sitka Text" panose="02000505000000020004" pitchFamily="2" charset="0"/>
                          <a:cs typeface="Arial"/>
                        </a:rPr>
                        <a:t>implements</a:t>
                      </a:r>
                      <a:endParaRPr sz="24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400" spc="0" baseline="0" dirty="0">
                          <a:latin typeface="Sitka Text" panose="02000505000000020004" pitchFamily="2" charset="0"/>
                          <a:cs typeface="Arial"/>
                        </a:rPr>
                        <a:t>protected</a:t>
                      </a:r>
                      <a:endParaRPr sz="24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400" spc="0" baseline="0" dirty="0">
                          <a:latin typeface="Sitka Text" panose="02000505000000020004" pitchFamily="2" charset="0"/>
                          <a:cs typeface="Arial"/>
                        </a:rPr>
                        <a:t>throw</a:t>
                      </a:r>
                      <a:endParaRPr sz="24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29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400" spc="0" baseline="0" dirty="0">
                          <a:latin typeface="Sitka Text" panose="02000505000000020004" pitchFamily="2" charset="0"/>
                          <a:cs typeface="Arial"/>
                        </a:rPr>
                        <a:t>byte</a:t>
                      </a:r>
                      <a:endParaRPr sz="24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400" spc="0" baseline="0" dirty="0">
                          <a:latin typeface="Sitka Text" panose="02000505000000020004" pitchFamily="2" charset="0"/>
                          <a:cs typeface="Arial"/>
                        </a:rPr>
                        <a:t>else</a:t>
                      </a:r>
                      <a:endParaRPr sz="24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400" spc="0" baseline="0" dirty="0">
                          <a:latin typeface="Sitka Text" panose="02000505000000020004" pitchFamily="2" charset="0"/>
                          <a:cs typeface="Arial"/>
                        </a:rPr>
                        <a:t>import</a:t>
                      </a:r>
                      <a:endParaRPr sz="24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400" spc="0" baseline="0" dirty="0">
                          <a:latin typeface="Sitka Text" panose="02000505000000020004" pitchFamily="2" charset="0"/>
                          <a:cs typeface="Arial"/>
                        </a:rPr>
                        <a:t>public</a:t>
                      </a:r>
                      <a:endParaRPr sz="24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400" spc="0" baseline="0" dirty="0">
                          <a:latin typeface="Sitka Text" panose="02000505000000020004" pitchFamily="2" charset="0"/>
                          <a:cs typeface="Arial"/>
                        </a:rPr>
                        <a:t>throws</a:t>
                      </a:r>
                      <a:endParaRPr sz="24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000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942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400" spc="0" baseline="0" dirty="0">
                          <a:latin typeface="Sitka Text" panose="02000505000000020004" pitchFamily="2" charset="0"/>
                          <a:cs typeface="Arial"/>
                        </a:rPr>
                        <a:t>case</a:t>
                      </a:r>
                      <a:endParaRPr sz="24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06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400" spc="0" baseline="0" dirty="0">
                          <a:latin typeface="Sitka Text" panose="02000505000000020004" pitchFamily="2" charset="0"/>
                          <a:cs typeface="Arial"/>
                        </a:rPr>
                        <a:t>enum</a:t>
                      </a:r>
                      <a:endParaRPr sz="24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06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400" spc="0" baseline="0" dirty="0">
                          <a:latin typeface="Sitka Text" panose="02000505000000020004" pitchFamily="2" charset="0"/>
                          <a:cs typeface="Arial"/>
                        </a:rPr>
                        <a:t>instanceof</a:t>
                      </a:r>
                      <a:endParaRPr sz="24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06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400" spc="0" baseline="0" dirty="0">
                          <a:latin typeface="Sitka Text" panose="02000505000000020004" pitchFamily="2" charset="0"/>
                          <a:cs typeface="Arial"/>
                        </a:rPr>
                        <a:t>return</a:t>
                      </a:r>
                      <a:endParaRPr sz="24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06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400" spc="0" baseline="0" dirty="0">
                          <a:latin typeface="Sitka Text" panose="02000505000000020004" pitchFamily="2" charset="0"/>
                          <a:cs typeface="Arial"/>
                        </a:rPr>
                        <a:t>transient</a:t>
                      </a:r>
                      <a:endParaRPr sz="24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06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29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400" spc="0" baseline="0" dirty="0">
                          <a:latin typeface="Sitka Text" panose="02000505000000020004" pitchFamily="2" charset="0"/>
                          <a:cs typeface="Arial"/>
                        </a:rPr>
                        <a:t>catch</a:t>
                      </a:r>
                      <a:endParaRPr sz="24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06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400" spc="0" baseline="0" dirty="0">
                          <a:latin typeface="Sitka Text" panose="02000505000000020004" pitchFamily="2" charset="0"/>
                          <a:cs typeface="Arial"/>
                        </a:rPr>
                        <a:t>extends</a:t>
                      </a:r>
                      <a:endParaRPr sz="24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06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400" spc="0" baseline="0" dirty="0">
                          <a:latin typeface="Sitka Text" panose="02000505000000020004" pitchFamily="2" charset="0"/>
                          <a:cs typeface="Arial"/>
                        </a:rPr>
                        <a:t>int</a:t>
                      </a:r>
                      <a:endParaRPr sz="24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06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400" spc="0" baseline="0" dirty="0">
                          <a:latin typeface="Sitka Text" panose="02000505000000020004" pitchFamily="2" charset="0"/>
                          <a:cs typeface="Arial"/>
                        </a:rPr>
                        <a:t>short</a:t>
                      </a:r>
                      <a:endParaRPr sz="24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06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400" spc="0" baseline="0" dirty="0">
                          <a:latin typeface="Sitka Text" panose="02000505000000020004" pitchFamily="2" charset="0"/>
                          <a:cs typeface="Arial"/>
                        </a:rPr>
                        <a:t>try</a:t>
                      </a:r>
                      <a:endParaRPr sz="24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06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941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400" spc="0" baseline="0" dirty="0">
                          <a:latin typeface="Sitka Text" panose="02000505000000020004" pitchFamily="2" charset="0"/>
                          <a:cs typeface="Arial"/>
                        </a:rPr>
                        <a:t>char</a:t>
                      </a:r>
                      <a:endParaRPr sz="24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06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400" spc="0" baseline="0" dirty="0">
                          <a:latin typeface="Sitka Text" panose="02000505000000020004" pitchFamily="2" charset="0"/>
                          <a:cs typeface="Arial"/>
                        </a:rPr>
                        <a:t>final</a:t>
                      </a:r>
                      <a:endParaRPr sz="24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06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400" spc="0" baseline="0" dirty="0">
                          <a:latin typeface="Sitka Text" panose="02000505000000020004" pitchFamily="2" charset="0"/>
                          <a:cs typeface="Arial"/>
                        </a:rPr>
                        <a:t>interface</a:t>
                      </a:r>
                      <a:endParaRPr sz="24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06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400" spc="0" baseline="0" dirty="0">
                          <a:latin typeface="Sitka Text" panose="02000505000000020004" pitchFamily="2" charset="0"/>
                          <a:cs typeface="Arial"/>
                        </a:rPr>
                        <a:t>static</a:t>
                      </a:r>
                      <a:endParaRPr sz="24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06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400" spc="0" baseline="0" dirty="0">
                          <a:latin typeface="Sitka Text" panose="02000505000000020004" pitchFamily="2" charset="0"/>
                          <a:cs typeface="Arial"/>
                        </a:rPr>
                        <a:t>void</a:t>
                      </a:r>
                      <a:endParaRPr sz="24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06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929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400" spc="0" baseline="0" dirty="0">
                          <a:latin typeface="Sitka Text" panose="02000505000000020004" pitchFamily="2" charset="0"/>
                          <a:cs typeface="Arial"/>
                        </a:rPr>
                        <a:t>class</a:t>
                      </a:r>
                      <a:endParaRPr sz="24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06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400" spc="0" baseline="0" dirty="0">
                          <a:latin typeface="Sitka Text" panose="02000505000000020004" pitchFamily="2" charset="0"/>
                          <a:cs typeface="Arial"/>
                        </a:rPr>
                        <a:t>finally</a:t>
                      </a:r>
                      <a:endParaRPr sz="24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06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400" spc="0" baseline="0" dirty="0">
                          <a:latin typeface="Sitka Text" panose="02000505000000020004" pitchFamily="2" charset="0"/>
                          <a:cs typeface="Arial"/>
                        </a:rPr>
                        <a:t>long</a:t>
                      </a:r>
                      <a:endParaRPr sz="24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06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400" spc="0" baseline="0" dirty="0">
                          <a:latin typeface="Sitka Text" panose="02000505000000020004" pitchFamily="2" charset="0"/>
                          <a:cs typeface="Arial"/>
                        </a:rPr>
                        <a:t>strictfp</a:t>
                      </a:r>
                      <a:endParaRPr sz="24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06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400" spc="0" baseline="0" dirty="0">
                          <a:latin typeface="Sitka Text" panose="02000505000000020004" pitchFamily="2" charset="0"/>
                          <a:cs typeface="Arial"/>
                        </a:rPr>
                        <a:t>volatile</a:t>
                      </a:r>
                      <a:endParaRPr sz="24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06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935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400" spc="0" baseline="0" dirty="0">
                          <a:latin typeface="Sitka Text" panose="02000505000000020004" pitchFamily="2" charset="0"/>
                          <a:cs typeface="Arial"/>
                        </a:rPr>
                        <a:t>const</a:t>
                      </a:r>
                      <a:endParaRPr sz="24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06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400" spc="0" baseline="0" dirty="0">
                          <a:latin typeface="Sitka Text" panose="02000505000000020004" pitchFamily="2" charset="0"/>
                          <a:cs typeface="Arial"/>
                        </a:rPr>
                        <a:t>float</a:t>
                      </a:r>
                      <a:endParaRPr sz="24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06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400" spc="0" baseline="0" dirty="0">
                          <a:latin typeface="Sitka Text" panose="02000505000000020004" pitchFamily="2" charset="0"/>
                          <a:cs typeface="Arial"/>
                        </a:rPr>
                        <a:t>native</a:t>
                      </a:r>
                      <a:endParaRPr sz="24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06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400" spc="0" baseline="0" dirty="0">
                          <a:latin typeface="Sitka Text" panose="02000505000000020004" pitchFamily="2" charset="0"/>
                          <a:cs typeface="Arial"/>
                        </a:rPr>
                        <a:t>super</a:t>
                      </a:r>
                    </a:p>
                  </a:txBody>
                  <a:tcPr marL="0" marR="0" marT="406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400" spc="0" baseline="0" dirty="0">
                          <a:latin typeface="Sitka Text" panose="02000505000000020004" pitchFamily="2" charset="0"/>
                          <a:cs typeface="Arial"/>
                        </a:rPr>
                        <a:t>while</a:t>
                      </a:r>
                    </a:p>
                  </a:txBody>
                  <a:tcPr marL="0" marR="0" marT="4064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480776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19" name="Image" r:id="rId4" imgW="6412680" imgH="1942560" progId="Photoshop.Image.12">
                    <p:embed/>
                  </p:oleObj>
                </mc:Choice>
                <mc:Fallback>
                  <p:oleObj name="Image" r:id="rId4" imgW="6412680" imgH="1942560" progId="Photoshop.Image.12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296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5181600" y="876993"/>
            <a:ext cx="7010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534789" y="234086"/>
            <a:ext cx="453361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tka Heading Semibold" pitchFamily="2" charset="0"/>
              </a:rPr>
              <a:t>Try it and Tell me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pic>
        <p:nvPicPr>
          <p:cNvPr id="1028" name="Picture 4" descr="to Try it Now! | Emoticon, Tri, Novelty sign">
            <a:extLst>
              <a:ext uri="{FF2B5EF4-FFF2-40B4-BE49-F238E27FC236}">
                <a16:creationId xmlns:a16="http://schemas.microsoft.com/office/drawing/2014/main" id="{E839CD26-31F1-4DF0-AAD8-239823B10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920" y="1237775"/>
            <a:ext cx="247650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DF47C5-7061-436B-84F2-0B88AFF2AEFE}"/>
              </a:ext>
            </a:extLst>
          </p:cNvPr>
          <p:cNvSpPr txBox="1"/>
          <p:nvPr/>
        </p:nvSpPr>
        <p:spPr>
          <a:xfrm>
            <a:off x="640807" y="1315380"/>
            <a:ext cx="9150307" cy="5010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00"/>
              </a:spcBef>
            </a:pPr>
            <a:r>
              <a:rPr lang="en-US" sz="2400" dirty="0">
                <a:latin typeface="Sitka Text" panose="02000505000000020004" pitchFamily="2" charset="0"/>
                <a:cs typeface="Times New Roman"/>
              </a:rPr>
              <a:t>What will be the result, if we try to compile and execute the following  code?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2400" dirty="0">
              <a:latin typeface="Sitka Text" panose="02000505000000020004" pitchFamily="2" charset="0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US" sz="2400" dirty="0">
                <a:latin typeface="Sitka Text" panose="02000505000000020004" pitchFamily="2" charset="0"/>
                <a:cs typeface="Times New Roman"/>
              </a:rPr>
              <a:t>class Test {</a:t>
            </a:r>
          </a:p>
          <a:p>
            <a:pPr marL="927100" marR="2684780" indent="-457200">
              <a:lnSpc>
                <a:spcPct val="120000"/>
              </a:lnSpc>
              <a:spcBef>
                <a:spcPts val="1200"/>
              </a:spcBef>
            </a:pPr>
            <a:r>
              <a:rPr lang="en-US" sz="2400" dirty="0">
                <a:latin typeface="Sitka Text" panose="02000505000000020004" pitchFamily="2" charset="0"/>
                <a:cs typeface="Times New Roman"/>
              </a:rPr>
              <a:t>public static void main(String [ ] </a:t>
            </a:r>
            <a:r>
              <a:rPr lang="en-US" sz="2400" dirty="0" err="1">
                <a:latin typeface="Sitka Text" panose="02000505000000020004" pitchFamily="2" charset="0"/>
                <a:cs typeface="Times New Roman"/>
              </a:rPr>
              <a:t>ar</a:t>
            </a:r>
            <a:r>
              <a:rPr lang="en-US" sz="2400" dirty="0">
                <a:latin typeface="Sitka Text" panose="02000505000000020004" pitchFamily="2" charset="0"/>
                <a:cs typeface="Times New Roman"/>
              </a:rPr>
              <a:t>) {  int for=2;</a:t>
            </a:r>
          </a:p>
          <a:p>
            <a:pPr marL="927100">
              <a:lnSpc>
                <a:spcPct val="100000"/>
              </a:lnSpc>
              <a:spcBef>
                <a:spcPts val="1200"/>
              </a:spcBef>
            </a:pPr>
            <a:r>
              <a:rPr lang="en-US" sz="2400" dirty="0" err="1">
                <a:latin typeface="Sitka Text" panose="02000505000000020004" pitchFamily="2" charset="0"/>
                <a:cs typeface="Times New Roman"/>
              </a:rPr>
              <a:t>System.out.println</a:t>
            </a:r>
            <a:r>
              <a:rPr lang="en-US" sz="2400" dirty="0">
                <a:latin typeface="Sitka Text" panose="02000505000000020004" pitchFamily="2" charset="0"/>
                <a:cs typeface="Times New Roman"/>
              </a:rPr>
              <a:t>(for);</a:t>
            </a:r>
          </a:p>
          <a:p>
            <a:pPr marL="469900">
              <a:lnSpc>
                <a:spcPct val="100000"/>
              </a:lnSpc>
              <a:spcBef>
                <a:spcPts val="1200"/>
              </a:spcBef>
            </a:pPr>
            <a:r>
              <a:rPr lang="en-US" sz="2400" dirty="0">
                <a:latin typeface="Sitka Text" panose="02000505000000020004" pitchFamily="2" charset="0"/>
                <a:cs typeface="Times New Roman"/>
              </a:rPr>
              <a:t>}</a:t>
            </a: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US" sz="2400" dirty="0">
                <a:latin typeface="Sitka Text" panose="02000505000000020004" pitchFamily="2" charset="0"/>
                <a:cs typeface="Times New Roman"/>
              </a:rPr>
              <a:t>}</a:t>
            </a:r>
          </a:p>
          <a:p>
            <a:pPr marL="12700" algn="just">
              <a:lnSpc>
                <a:spcPct val="100000"/>
              </a:lnSpc>
              <a:spcBef>
                <a:spcPts val="1200"/>
              </a:spcBef>
            </a:pPr>
            <a:endParaRPr lang="en-US" sz="2400" dirty="0">
              <a:latin typeface="Sitka Text" panose="02000505000000020004" pitchFamily="2" charset="0"/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roup 9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480776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906" name="Image" r:id="rId5" imgW="6412680" imgH="1942560" progId="Photoshop.Image.12">
                    <p:embed/>
                  </p:oleObj>
                </mc:Choice>
                <mc:Fallback>
                  <p:oleObj name="Image" r:id="rId5" imgW="6412680" imgH="1942560" progId="Photoshop.Image.12">
                    <p:embed/>
                    <p:pic>
                      <p:nvPicPr>
                        <p:cNvPr id="11" name="Object 10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430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3329100" y="876993"/>
            <a:ext cx="8862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712037" y="204261"/>
            <a:ext cx="261706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spc="-5" dirty="0">
                <a:latin typeface="Sitka Heading Semibold" pitchFamily="2" charset="0"/>
              </a:rPr>
              <a:t>Operators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EA6D0B-0030-433E-89F7-620392EEB70E}"/>
              </a:ext>
            </a:extLst>
          </p:cNvPr>
          <p:cNvSpPr txBox="1"/>
          <p:nvPr/>
        </p:nvSpPr>
        <p:spPr>
          <a:xfrm>
            <a:off x="924072" y="1429487"/>
            <a:ext cx="10767926" cy="412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3840" indent="-2317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har char="•"/>
              <a:tabLst>
                <a:tab pos="243840" algn="l"/>
                <a:tab pos="244475" algn="l"/>
              </a:tabLst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Java provides a set of operators to manipulate operations.</a:t>
            </a:r>
          </a:p>
          <a:p>
            <a:pPr marL="243840" indent="-2317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har char="•"/>
              <a:tabLst>
                <a:tab pos="243840" algn="l"/>
                <a:tab pos="244475" algn="l"/>
              </a:tabLst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Types of operators in java are,</a:t>
            </a:r>
          </a:p>
          <a:p>
            <a:pPr marL="756285" lvl="1" indent="-28702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har char="–"/>
              <a:tabLst>
                <a:tab pos="756285" algn="l"/>
                <a:tab pos="756920" algn="l"/>
              </a:tabLst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Arithmetic Operators</a:t>
            </a:r>
          </a:p>
          <a:p>
            <a:pPr marL="756285" lvl="1" indent="-28702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har char="–"/>
              <a:tabLst>
                <a:tab pos="756285" algn="l"/>
                <a:tab pos="756920" algn="l"/>
              </a:tabLst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Unary Operator</a:t>
            </a:r>
          </a:p>
          <a:p>
            <a:pPr marL="756285" lvl="1" indent="-28702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har char="–"/>
              <a:tabLst>
                <a:tab pos="756285" algn="l"/>
                <a:tab pos="756920" algn="l"/>
              </a:tabLst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Relational Operators</a:t>
            </a:r>
          </a:p>
          <a:p>
            <a:pPr marL="756285" lvl="1" indent="-28702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har char="–"/>
              <a:tabLst>
                <a:tab pos="756285" algn="l"/>
                <a:tab pos="756920" algn="l"/>
              </a:tabLst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Logical Operators</a:t>
            </a:r>
          </a:p>
          <a:p>
            <a:pPr marL="756285" lvl="1" indent="-28702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har char="–"/>
              <a:tabLst>
                <a:tab pos="756285" algn="l"/>
                <a:tab pos="756920" algn="l"/>
              </a:tabLst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Simple Assignment Operator</a:t>
            </a:r>
          </a:p>
          <a:p>
            <a:pPr marL="756285" lvl="1" indent="-28702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har char="–"/>
              <a:tabLst>
                <a:tab pos="756285" algn="l"/>
                <a:tab pos="756920" algn="l"/>
              </a:tabLst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Bitwise Operators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480776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167" name="Image" r:id="rId4" imgW="6412680" imgH="1942560" progId="Photoshop.Image.12">
                    <p:embed/>
                  </p:oleObj>
                </mc:Choice>
                <mc:Fallback>
                  <p:oleObj name="Image" r:id="rId4" imgW="6412680" imgH="1942560" progId="Photoshop.Image.12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263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5989983" y="876993"/>
            <a:ext cx="62020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524600" y="282875"/>
            <a:ext cx="535082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atin typeface="Sitka Heading Semibold" pitchFamily="2" charset="0"/>
              </a:rPr>
              <a:t>Arithmetic</a:t>
            </a:r>
            <a:r>
              <a:rPr lang="en-US" sz="4400" spc="-90" dirty="0">
                <a:latin typeface="Sitka Heading Semibold" pitchFamily="2" charset="0"/>
              </a:rPr>
              <a:t> </a:t>
            </a:r>
            <a:r>
              <a:rPr lang="en-US" sz="4400" dirty="0">
                <a:latin typeface="Sitka Heading Semibold" pitchFamily="2" charset="0"/>
              </a:rPr>
              <a:t>Operators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2CBABA16-3953-4C9B-9E33-48BAE300E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606837"/>
              </p:ext>
            </p:extLst>
          </p:nvPr>
        </p:nvGraphicFramePr>
        <p:xfrm>
          <a:off x="842065" y="1609173"/>
          <a:ext cx="10422283" cy="395788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36724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7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2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958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Sitka Text" panose="02000505000000020004" pitchFamily="2" charset="0"/>
                        </a:rPr>
                        <a:t>Operator</a:t>
                      </a:r>
                      <a:endParaRPr sz="240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57785" marB="0"/>
                </a:tc>
                <a:tc>
                  <a:txBody>
                    <a:bodyPr/>
                    <a:lstStyle/>
                    <a:p>
                      <a:pPr marL="45212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Sitka Text" panose="02000505000000020004" pitchFamily="2" charset="0"/>
                        </a:rPr>
                        <a:t>Description</a:t>
                      </a:r>
                      <a:endParaRPr sz="240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57785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Sitka Text" panose="02000505000000020004" pitchFamily="2" charset="0"/>
                        </a:rPr>
                        <a:t>Example</a:t>
                      </a:r>
                      <a:endParaRPr sz="240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5778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9771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sz="2400" dirty="0">
                          <a:latin typeface="Sitka Text" panose="02000505000000020004" pitchFamily="2" charset="0"/>
                        </a:rPr>
                        <a:t>+</a:t>
                      </a:r>
                      <a:endParaRPr sz="240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57785" marB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sz="2400" dirty="0">
                          <a:latin typeface="Sitka Text" panose="02000505000000020004" pitchFamily="2" charset="0"/>
                        </a:rPr>
                        <a:t>Addition</a:t>
                      </a:r>
                      <a:endParaRPr sz="240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57785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sz="2400" dirty="0">
                          <a:latin typeface="Sitka Text" panose="02000505000000020004" pitchFamily="2" charset="0"/>
                        </a:rPr>
                        <a:t>A +</a:t>
                      </a:r>
                      <a:r>
                        <a:rPr sz="2400" spc="-150" dirty="0">
                          <a:latin typeface="Sitka Text" panose="02000505000000020004" pitchFamily="2" charset="0"/>
                        </a:rPr>
                        <a:t> </a:t>
                      </a:r>
                      <a:r>
                        <a:rPr sz="2400" dirty="0">
                          <a:latin typeface="Sitka Text" panose="02000505000000020004" pitchFamily="2" charset="0"/>
                        </a:rPr>
                        <a:t>B</a:t>
                      </a:r>
                      <a:endParaRPr sz="240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5778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958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sz="2400" dirty="0">
                          <a:latin typeface="Sitka Text" panose="02000505000000020004" pitchFamily="2" charset="0"/>
                        </a:rPr>
                        <a:t>-</a:t>
                      </a:r>
                      <a:endParaRPr sz="240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57785" marB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sz="2400" dirty="0">
                          <a:latin typeface="Sitka Text" panose="02000505000000020004" pitchFamily="2" charset="0"/>
                        </a:rPr>
                        <a:t>Subtraction</a:t>
                      </a:r>
                      <a:endParaRPr sz="240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57785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sz="2400" dirty="0">
                          <a:latin typeface="Sitka Text" panose="02000505000000020004" pitchFamily="2" charset="0"/>
                        </a:rPr>
                        <a:t>A -</a:t>
                      </a:r>
                      <a:r>
                        <a:rPr sz="2400" spc="-155" dirty="0">
                          <a:latin typeface="Sitka Text" panose="02000505000000020004" pitchFamily="2" charset="0"/>
                        </a:rPr>
                        <a:t> </a:t>
                      </a:r>
                      <a:r>
                        <a:rPr sz="2400" dirty="0">
                          <a:latin typeface="Sitka Text" panose="02000505000000020004" pitchFamily="2" charset="0"/>
                        </a:rPr>
                        <a:t>B</a:t>
                      </a:r>
                      <a:endParaRPr sz="240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5778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77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sz="2400" dirty="0">
                          <a:latin typeface="Sitka Text" panose="02000505000000020004" pitchFamily="2" charset="0"/>
                        </a:rPr>
                        <a:t>*</a:t>
                      </a:r>
                      <a:endParaRPr sz="240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57785" marB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sz="2400" dirty="0">
                          <a:latin typeface="Sitka Text" panose="02000505000000020004" pitchFamily="2" charset="0"/>
                        </a:rPr>
                        <a:t>Multiplication</a:t>
                      </a:r>
                      <a:endParaRPr sz="240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57785" marB="0"/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sz="2400" dirty="0">
                          <a:latin typeface="Sitka Text" panose="02000505000000020004" pitchFamily="2" charset="0"/>
                        </a:rPr>
                        <a:t>A *</a:t>
                      </a:r>
                      <a:r>
                        <a:rPr sz="2400" spc="-160" dirty="0">
                          <a:latin typeface="Sitka Text" panose="02000505000000020004" pitchFamily="2" charset="0"/>
                        </a:rPr>
                        <a:t> </a:t>
                      </a:r>
                      <a:r>
                        <a:rPr sz="2400" dirty="0">
                          <a:latin typeface="Sitka Text" panose="02000505000000020004" pitchFamily="2" charset="0"/>
                        </a:rPr>
                        <a:t>B</a:t>
                      </a:r>
                      <a:endParaRPr sz="240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5778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958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sz="2400" dirty="0">
                          <a:latin typeface="Sitka Text" panose="02000505000000020004" pitchFamily="2" charset="0"/>
                        </a:rPr>
                        <a:t>/</a:t>
                      </a:r>
                      <a:endParaRPr sz="240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57785" marB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sz="2400" dirty="0">
                          <a:latin typeface="Sitka Text" panose="02000505000000020004" pitchFamily="2" charset="0"/>
                        </a:rPr>
                        <a:t>Division</a:t>
                      </a:r>
                      <a:endParaRPr sz="240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57785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sz="2400" spc="-5" dirty="0">
                          <a:latin typeface="Sitka Text" panose="02000505000000020004" pitchFamily="2" charset="0"/>
                        </a:rPr>
                        <a:t>A/B</a:t>
                      </a:r>
                      <a:endParaRPr sz="240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5778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9583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sz="2400" dirty="0">
                          <a:latin typeface="Sitka Text" panose="02000505000000020004" pitchFamily="2" charset="0"/>
                        </a:rPr>
                        <a:t>%</a:t>
                      </a:r>
                      <a:endParaRPr sz="240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58419" marB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sz="2400" dirty="0">
                          <a:latin typeface="Sitka Text" panose="02000505000000020004" pitchFamily="2" charset="0"/>
                        </a:rPr>
                        <a:t>Modulus</a:t>
                      </a:r>
                      <a:endParaRPr sz="240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58419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sz="2400" spc="-5" dirty="0">
                          <a:latin typeface="Sitka Text" panose="02000505000000020004" pitchFamily="2" charset="0"/>
                        </a:rPr>
                        <a:t>A%B</a:t>
                      </a:r>
                      <a:endParaRPr sz="2400" dirty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58419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480776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191" name="Image" r:id="rId4" imgW="6412680" imgH="1942560" progId="Photoshop.Image.12">
                    <p:embed/>
                  </p:oleObj>
                </mc:Choice>
                <mc:Fallback>
                  <p:oleObj name="Image" r:id="rId4" imgW="6412680" imgH="1942560" progId="Photoshop.Image.12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2725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5791200" y="876992"/>
            <a:ext cx="6400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749434" y="327027"/>
            <a:ext cx="504176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tka Heading Semibold" pitchFamily="2" charset="0"/>
              </a:rPr>
              <a:t>FEATURES OF JAVA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A632FE-B48D-4461-A609-A0BC78B13017}"/>
              </a:ext>
            </a:extLst>
          </p:cNvPr>
          <p:cNvSpPr txBox="1"/>
          <p:nvPr/>
        </p:nvSpPr>
        <p:spPr>
          <a:xfrm>
            <a:off x="749434" y="1557973"/>
            <a:ext cx="5616579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itka Text" panose="02000505000000020004" pitchFamily="2" charset="0"/>
              </a:rPr>
              <a:t>Secured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4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itka Text" panose="02000505000000020004" pitchFamily="2" charset="0"/>
              </a:rPr>
              <a:t>Java is best known for its security.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itka Text" panose="02000505000000020004" pitchFamily="2" charset="0"/>
              </a:rPr>
              <a:t>No explicit pointer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itka Text" panose="02000505000000020004" pitchFamily="2" charset="0"/>
              </a:rPr>
              <a:t>Java Programs run inside a virtual machine sandbox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itka Text" panose="02000505000000020004" pitchFamily="2" charset="0"/>
              </a:rPr>
              <a:t>Classloader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Sitka Text" panose="02000505000000020004" pitchFamily="2" charset="0"/>
            </a:endParaRP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itka Text" panose="02000505000000020004" pitchFamily="2" charset="0"/>
              </a:rPr>
              <a:t>Bytecode Verifier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itka Text" panose="02000505000000020004" pitchFamily="2" charset="0"/>
              </a:rPr>
              <a:t>Security Manager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US" sz="240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Sitka Text" panose="02000505000000020004" pitchFamily="2" charset="0"/>
            </a:endParaRPr>
          </a:p>
        </p:txBody>
      </p:sp>
      <p:pic>
        <p:nvPicPr>
          <p:cNvPr id="2050" name="Picture 2" descr="how Java is secured">
            <a:extLst>
              <a:ext uri="{FF2B5EF4-FFF2-40B4-BE49-F238E27FC236}">
                <a16:creationId xmlns:a16="http://schemas.microsoft.com/office/drawing/2014/main" id="{2069FA0E-D7B2-406F-9FC6-7C44FD13D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013" y="1762577"/>
            <a:ext cx="5715000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roup 9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480776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3" name="Image" r:id="rId5" imgW="6412680" imgH="1942560" progId="Photoshop.Image.12">
                    <p:embed/>
                  </p:oleObj>
                </mc:Choice>
                <mc:Fallback>
                  <p:oleObj name="Image" r:id="rId5" imgW="6412680" imgH="1942560" progId="Photoshop.Image.12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58133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4192172" y="876993"/>
            <a:ext cx="79998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534789" y="276531"/>
            <a:ext cx="355097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tka Heading Semibold" pitchFamily="2" charset="0"/>
              </a:rPr>
              <a:t>Do It Yourself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056E71-7C61-4286-BB3A-84DDF4274C29}"/>
              </a:ext>
            </a:extLst>
          </p:cNvPr>
          <p:cNvSpPr txBox="1"/>
          <p:nvPr/>
        </p:nvSpPr>
        <p:spPr>
          <a:xfrm>
            <a:off x="534789" y="1226641"/>
            <a:ext cx="10968098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i="1" dirty="0">
                <a:latin typeface="Sitka Text" panose="02000505000000020004" pitchFamily="2" charset="0"/>
                <a:cs typeface="Arial"/>
              </a:rPr>
              <a:t>Write a program to accept two arguments of integer type and perform all the arithmetic operations and display the outputs.</a:t>
            </a:r>
          </a:p>
          <a:p>
            <a:pPr marL="12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i="1" dirty="0">
                <a:latin typeface="Sitka Text" panose="02000505000000020004" pitchFamily="2" charset="0"/>
                <a:cs typeface="Arial"/>
              </a:rPr>
              <a:t>Example: </a:t>
            </a:r>
            <a:r>
              <a:rPr lang="en-US" sz="2400" i="1" dirty="0">
                <a:latin typeface="Sitka Text" panose="02000505000000020004" pitchFamily="2" charset="0"/>
                <a:cs typeface="Arial"/>
              </a:rPr>
              <a:t>java Calc 20 5</a:t>
            </a:r>
          </a:p>
          <a:p>
            <a:pPr marL="12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i="1" dirty="0">
                <a:latin typeface="Sitka Text" panose="02000505000000020004" pitchFamily="2" charset="0"/>
                <a:cs typeface="Arial"/>
              </a:rPr>
              <a:t>Output:</a:t>
            </a:r>
          </a:p>
          <a:p>
            <a:pPr marL="12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i="1" dirty="0">
                <a:latin typeface="Sitka Text" panose="02000505000000020004" pitchFamily="2" charset="0"/>
                <a:cs typeface="Arial"/>
              </a:rPr>
              <a:t>The value of A is 20 and B is 5</a:t>
            </a:r>
          </a:p>
          <a:p>
            <a:pPr marL="12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i="1" dirty="0">
                <a:latin typeface="Sitka Text" panose="02000505000000020004" pitchFamily="2" charset="0"/>
                <a:cs typeface="Arial"/>
              </a:rPr>
              <a:t>The result of A + B is 25</a:t>
            </a:r>
          </a:p>
          <a:p>
            <a:pPr marL="12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i="1" dirty="0">
                <a:latin typeface="Sitka Text" panose="02000505000000020004" pitchFamily="2" charset="0"/>
                <a:cs typeface="Arial"/>
              </a:rPr>
              <a:t>The result of A - B is 15</a:t>
            </a:r>
          </a:p>
          <a:p>
            <a:pPr marL="12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i="1" dirty="0">
                <a:latin typeface="Sitka Text" panose="02000505000000020004" pitchFamily="2" charset="0"/>
                <a:cs typeface="Arial"/>
              </a:rPr>
              <a:t>The result of A * B is 100</a:t>
            </a:r>
          </a:p>
          <a:p>
            <a:pPr marL="12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i="1" dirty="0">
                <a:latin typeface="Sitka Text" panose="02000505000000020004" pitchFamily="2" charset="0"/>
                <a:cs typeface="Arial"/>
              </a:rPr>
              <a:t>The result of A / B is 4</a:t>
            </a:r>
          </a:p>
          <a:p>
            <a:pPr marL="12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i="1" dirty="0">
                <a:latin typeface="Sitka Text" panose="02000505000000020004" pitchFamily="2" charset="0"/>
                <a:cs typeface="Arial"/>
              </a:rPr>
              <a:t>The result of A%B is 0 </a:t>
            </a:r>
          </a:p>
          <a:p>
            <a:pPr marL="12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sz="2400" dirty="0">
              <a:latin typeface="Sitka Text" panose="02000505000000020004" pitchFamily="2" charset="0"/>
              <a:cs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6C54F6B-48F4-4EE9-B07C-8072C3FA7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" t="28057" r="6677" b="38700"/>
          <a:stretch/>
        </p:blipFill>
        <p:spPr bwMode="auto">
          <a:xfrm>
            <a:off x="8042030" y="1845819"/>
            <a:ext cx="4051496" cy="158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480776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15" name="Image" r:id="rId5" imgW="6412680" imgH="1942560" progId="Photoshop.Image.12">
                    <p:embed/>
                  </p:oleObj>
                </mc:Choice>
                <mc:Fallback>
                  <p:oleObj name="Image" r:id="rId5" imgW="6412680" imgH="1942560" progId="Photoshop.Image.12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38790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4991725" y="876993"/>
            <a:ext cx="72002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745691" y="289766"/>
            <a:ext cx="424603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atin typeface="Sitka Heading Semibold" pitchFamily="2" charset="0"/>
              </a:rPr>
              <a:t>Unary</a:t>
            </a:r>
            <a:r>
              <a:rPr lang="en-US" sz="4400" spc="-85" dirty="0">
                <a:latin typeface="Sitka Heading Semibold" pitchFamily="2" charset="0"/>
              </a:rPr>
              <a:t> </a:t>
            </a:r>
            <a:r>
              <a:rPr lang="en-US" sz="4400" spc="-5" dirty="0">
                <a:latin typeface="Sitka Heading Semibold" pitchFamily="2" charset="0"/>
              </a:rPr>
              <a:t>Operators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graphicFrame>
        <p:nvGraphicFramePr>
          <p:cNvPr id="9" name="object 3">
            <a:extLst>
              <a:ext uri="{FF2B5EF4-FFF2-40B4-BE49-F238E27FC236}">
                <a16:creationId xmlns:a16="http://schemas.microsoft.com/office/drawing/2014/main" id="{4DE60CF8-54A3-4D27-95E3-8FA1B98763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438845"/>
              </p:ext>
            </p:extLst>
          </p:nvPr>
        </p:nvGraphicFramePr>
        <p:xfrm>
          <a:off x="879475" y="2016125"/>
          <a:ext cx="9841534" cy="2926936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064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14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520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sz="2400" b="1" spc="0" baseline="0" dirty="0">
                          <a:solidFill>
                            <a:srgbClr val="FFFFFF"/>
                          </a:solidFill>
                        </a:rPr>
                        <a:t>Operator</a:t>
                      </a:r>
                      <a:endParaRPr sz="24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sz="2400" b="1" spc="0" baseline="0" dirty="0">
                          <a:solidFill>
                            <a:srgbClr val="FFFFFF"/>
                          </a:solidFill>
                        </a:rPr>
                        <a:t>Description</a:t>
                      </a:r>
                      <a:endParaRPr sz="24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sz="2400" b="1" spc="0" baseline="0" dirty="0">
                          <a:solidFill>
                            <a:srgbClr val="FFFFFF"/>
                          </a:solidFill>
                        </a:rPr>
                        <a:t>Example</a:t>
                      </a:r>
                      <a:endParaRPr sz="24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000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2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sz="2400" spc="0" baseline="0" dirty="0"/>
                        <a:t>+</a:t>
                      </a:r>
                      <a:endParaRPr sz="24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sz="2400" spc="0" baseline="0" dirty="0"/>
                        <a:t>Unary plus operator</a:t>
                      </a:r>
                      <a:endParaRPr sz="24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sz="2400" spc="0" baseline="0" dirty="0"/>
                        <a:t>+A</a:t>
                      </a:r>
                      <a:endParaRPr sz="24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000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2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sz="2400" spc="0" baseline="0" dirty="0"/>
                        <a:t>-</a:t>
                      </a:r>
                      <a:endParaRPr sz="24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sz="2400" spc="0" baseline="0" dirty="0"/>
                        <a:t>Unary minus operator</a:t>
                      </a:r>
                      <a:endParaRPr sz="24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sz="2400" spc="0" baseline="0" dirty="0"/>
                        <a:t>-A</a:t>
                      </a:r>
                      <a:endParaRPr sz="24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000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2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sz="2400" spc="0" baseline="0" dirty="0"/>
                        <a:t>++</a:t>
                      </a:r>
                      <a:endParaRPr sz="24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sz="2400" spc="0" baseline="0" dirty="0"/>
                        <a:t>Increment operator</a:t>
                      </a:r>
                      <a:endParaRPr sz="2400" spc="0" baseline="0" dirty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sz="2400" spc="0" baseline="0" dirty="0"/>
                        <a:t>++A or A++</a:t>
                      </a:r>
                      <a:endParaRPr sz="24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000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6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sz="2400" spc="0" baseline="0" dirty="0"/>
                        <a:t>--</a:t>
                      </a:r>
                      <a:endParaRPr sz="24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sz="2400" spc="0" baseline="0" dirty="0"/>
                        <a:t>Decrement operator</a:t>
                      </a:r>
                      <a:endParaRPr sz="2400" spc="0" baseline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26924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sz="2400" spc="0" baseline="0" dirty="0"/>
                        <a:t>--A or A--</a:t>
                      </a:r>
                      <a:endParaRPr sz="2400" spc="0" baseline="0" dirty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064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480776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239" name="Image" r:id="rId4" imgW="6412680" imgH="1942560" progId="Photoshop.Image.12">
                    <p:embed/>
                  </p:oleObj>
                </mc:Choice>
                <mc:Fallback>
                  <p:oleObj name="Image" r:id="rId4" imgW="6412680" imgH="1942560" progId="Photoshop.Image.12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70827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5181600" y="876993"/>
            <a:ext cx="7010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534789" y="234086"/>
            <a:ext cx="453361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tka Heading Semibold" pitchFamily="2" charset="0"/>
              </a:rPr>
              <a:t>Try it and Tell me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pic>
        <p:nvPicPr>
          <p:cNvPr id="1028" name="Picture 4" descr="to Try it Now! | Emoticon, Tri, Novelty sign">
            <a:extLst>
              <a:ext uri="{FF2B5EF4-FFF2-40B4-BE49-F238E27FC236}">
                <a16:creationId xmlns:a16="http://schemas.microsoft.com/office/drawing/2014/main" id="{E839CD26-31F1-4DF0-AAD8-239823B10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920" y="1237775"/>
            <a:ext cx="247650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DF47C5-7061-436B-84F2-0B88AFF2AEFE}"/>
              </a:ext>
            </a:extLst>
          </p:cNvPr>
          <p:cNvSpPr txBox="1"/>
          <p:nvPr/>
        </p:nvSpPr>
        <p:spPr>
          <a:xfrm>
            <a:off x="640807" y="1315380"/>
            <a:ext cx="9150307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3530">
              <a:lnSpc>
                <a:spcPct val="100000"/>
              </a:lnSpc>
            </a:pPr>
            <a:r>
              <a:rPr lang="en-US" sz="2400" dirty="0">
                <a:latin typeface="Sitka Text" panose="02000505000000020004" pitchFamily="2" charset="0"/>
                <a:cs typeface="Times New Roman"/>
              </a:rPr>
              <a:t>class Sample</a:t>
            </a:r>
          </a:p>
          <a:p>
            <a:pPr marL="303530">
              <a:lnSpc>
                <a:spcPct val="100000"/>
              </a:lnSpc>
            </a:pPr>
            <a:r>
              <a:rPr lang="en-US" sz="2400" dirty="0">
                <a:latin typeface="Sitka Text" panose="02000505000000020004" pitchFamily="2" charset="0"/>
                <a:cs typeface="Times New Roman"/>
              </a:rPr>
              <a:t>{</a:t>
            </a:r>
          </a:p>
          <a:p>
            <a:pPr marL="303530">
              <a:lnSpc>
                <a:spcPct val="100000"/>
              </a:lnSpc>
            </a:pPr>
            <a:r>
              <a:rPr lang="en-US" sz="2400" dirty="0">
                <a:latin typeface="Sitka Text" panose="02000505000000020004" pitchFamily="2" charset="0"/>
                <a:cs typeface="Times New Roman"/>
              </a:rPr>
              <a:t>  public static void main(String </a:t>
            </a:r>
            <a:r>
              <a:rPr lang="en-US" sz="2400" dirty="0" err="1">
                <a:latin typeface="Sitka Text" panose="02000505000000020004" pitchFamily="2" charset="0"/>
                <a:cs typeface="Times New Roman"/>
              </a:rPr>
              <a:t>args</a:t>
            </a:r>
            <a:r>
              <a:rPr lang="en-US" sz="2400" dirty="0">
                <a:latin typeface="Sitka Text" panose="02000505000000020004" pitchFamily="2" charset="0"/>
                <a:cs typeface="Times New Roman"/>
              </a:rPr>
              <a:t>[])</a:t>
            </a:r>
          </a:p>
          <a:p>
            <a:pPr marL="303530">
              <a:lnSpc>
                <a:spcPct val="100000"/>
              </a:lnSpc>
            </a:pPr>
            <a:r>
              <a:rPr lang="en-US" sz="2400" dirty="0">
                <a:latin typeface="Sitka Text" panose="02000505000000020004" pitchFamily="2" charset="0"/>
                <a:cs typeface="Times New Roman"/>
              </a:rPr>
              <a:t>   {</a:t>
            </a:r>
          </a:p>
          <a:p>
            <a:pPr marL="303530">
              <a:lnSpc>
                <a:spcPct val="100000"/>
              </a:lnSpc>
            </a:pPr>
            <a:r>
              <a:rPr lang="en-US" sz="2400" dirty="0">
                <a:latin typeface="Sitka Text" panose="02000505000000020004" pitchFamily="2" charset="0"/>
                <a:cs typeface="Times New Roman"/>
              </a:rPr>
              <a:t>	int a = 10;</a:t>
            </a:r>
          </a:p>
          <a:p>
            <a:pPr marL="303530">
              <a:lnSpc>
                <a:spcPct val="100000"/>
              </a:lnSpc>
            </a:pPr>
            <a:r>
              <a:rPr lang="en-US" sz="2400" dirty="0">
                <a:latin typeface="Sitka Text" panose="02000505000000020004" pitchFamily="2" charset="0"/>
                <a:cs typeface="Times New Roman"/>
              </a:rPr>
              <a:t>	</a:t>
            </a:r>
            <a:r>
              <a:rPr lang="en-US" sz="2400" dirty="0" err="1">
                <a:latin typeface="Sitka Text" panose="02000505000000020004" pitchFamily="2" charset="0"/>
                <a:cs typeface="Times New Roman"/>
              </a:rPr>
              <a:t>System.out.println</a:t>
            </a:r>
            <a:r>
              <a:rPr lang="en-US" sz="2400" dirty="0">
                <a:latin typeface="Sitka Text" panose="02000505000000020004" pitchFamily="2" charset="0"/>
                <a:cs typeface="Times New Roman"/>
              </a:rPr>
              <a:t>("a value is "+a);</a:t>
            </a:r>
          </a:p>
          <a:p>
            <a:pPr marL="303530">
              <a:lnSpc>
                <a:spcPct val="100000"/>
              </a:lnSpc>
            </a:pPr>
            <a:r>
              <a:rPr lang="en-US" sz="2400" dirty="0">
                <a:latin typeface="Sitka Text" panose="02000505000000020004" pitchFamily="2" charset="0"/>
                <a:cs typeface="Times New Roman"/>
              </a:rPr>
              <a:t>       int b=++a;</a:t>
            </a:r>
          </a:p>
          <a:p>
            <a:pPr marL="303530">
              <a:lnSpc>
                <a:spcPct val="100000"/>
              </a:lnSpc>
            </a:pPr>
            <a:r>
              <a:rPr lang="en-US" sz="2400" dirty="0">
                <a:latin typeface="Sitka Text" panose="02000505000000020004" pitchFamily="2" charset="0"/>
                <a:cs typeface="Times New Roman"/>
              </a:rPr>
              <a:t>	</a:t>
            </a:r>
            <a:r>
              <a:rPr lang="en-US" sz="2400" dirty="0" err="1">
                <a:latin typeface="Sitka Text" panose="02000505000000020004" pitchFamily="2" charset="0"/>
                <a:cs typeface="Times New Roman"/>
              </a:rPr>
              <a:t>System.out.println</a:t>
            </a:r>
            <a:r>
              <a:rPr lang="en-US" sz="2400" dirty="0">
                <a:latin typeface="Sitka Text" panose="02000505000000020004" pitchFamily="2" charset="0"/>
                <a:cs typeface="Times New Roman"/>
              </a:rPr>
              <a:t>("b value is "+b);</a:t>
            </a:r>
          </a:p>
          <a:p>
            <a:pPr marL="303530">
              <a:lnSpc>
                <a:spcPct val="100000"/>
              </a:lnSpc>
            </a:pPr>
            <a:r>
              <a:rPr lang="en-US" sz="2400" dirty="0">
                <a:latin typeface="Sitka Text" panose="02000505000000020004" pitchFamily="2" charset="0"/>
                <a:cs typeface="Times New Roman"/>
              </a:rPr>
              <a:t>       int c=a++;</a:t>
            </a:r>
          </a:p>
          <a:p>
            <a:pPr marL="303530">
              <a:lnSpc>
                <a:spcPct val="100000"/>
              </a:lnSpc>
            </a:pPr>
            <a:r>
              <a:rPr lang="en-US" sz="2400" dirty="0">
                <a:latin typeface="Sitka Text" panose="02000505000000020004" pitchFamily="2" charset="0"/>
                <a:cs typeface="Times New Roman"/>
              </a:rPr>
              <a:t>	</a:t>
            </a:r>
            <a:r>
              <a:rPr lang="en-US" sz="2400" dirty="0" err="1">
                <a:latin typeface="Sitka Text" panose="02000505000000020004" pitchFamily="2" charset="0"/>
                <a:cs typeface="Times New Roman"/>
              </a:rPr>
              <a:t>System.out.println</a:t>
            </a:r>
            <a:r>
              <a:rPr lang="en-US" sz="2400" dirty="0">
                <a:latin typeface="Sitka Text" panose="02000505000000020004" pitchFamily="2" charset="0"/>
                <a:cs typeface="Times New Roman"/>
              </a:rPr>
              <a:t>("c value is "+c);</a:t>
            </a:r>
          </a:p>
          <a:p>
            <a:pPr marL="303530">
              <a:lnSpc>
                <a:spcPct val="100000"/>
              </a:lnSpc>
            </a:pPr>
            <a:r>
              <a:rPr lang="en-US" sz="2400" dirty="0">
                <a:latin typeface="Sitka Text" panose="02000505000000020004" pitchFamily="2" charset="0"/>
                <a:cs typeface="Times New Roman"/>
              </a:rPr>
              <a:t>	</a:t>
            </a:r>
            <a:r>
              <a:rPr lang="en-US" sz="2400" dirty="0" err="1">
                <a:latin typeface="Sitka Text" panose="02000505000000020004" pitchFamily="2" charset="0"/>
                <a:cs typeface="Times New Roman"/>
              </a:rPr>
              <a:t>System.out.println</a:t>
            </a:r>
            <a:r>
              <a:rPr lang="en-US" sz="2400" dirty="0">
                <a:latin typeface="Sitka Text" panose="02000505000000020004" pitchFamily="2" charset="0"/>
                <a:cs typeface="Times New Roman"/>
              </a:rPr>
              <a:t>("Final a value is "+a);</a:t>
            </a:r>
          </a:p>
          <a:p>
            <a:pPr marL="303530">
              <a:lnSpc>
                <a:spcPct val="100000"/>
              </a:lnSpc>
            </a:pPr>
            <a:r>
              <a:rPr lang="en-US" sz="2400" dirty="0">
                <a:latin typeface="Sitka Text" panose="02000505000000020004" pitchFamily="2" charset="0"/>
                <a:cs typeface="Times New Roman"/>
              </a:rPr>
              <a:t>   }</a:t>
            </a:r>
          </a:p>
          <a:p>
            <a:pPr marL="303530">
              <a:lnSpc>
                <a:spcPct val="100000"/>
              </a:lnSpc>
            </a:pPr>
            <a:r>
              <a:rPr lang="en-US" sz="2400" dirty="0">
                <a:latin typeface="Sitka Text" panose="02000505000000020004" pitchFamily="2" charset="0"/>
                <a:cs typeface="Times New Roman"/>
              </a:rPr>
              <a:t>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roup 9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480776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63" name="Image" r:id="rId5" imgW="6412680" imgH="1942560" progId="Photoshop.Image.12">
                    <p:embed/>
                  </p:oleObj>
                </mc:Choice>
                <mc:Fallback>
                  <p:oleObj name="Image" r:id="rId5" imgW="6412680" imgH="1942560" progId="Photoshop.Image.12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88882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5900383" y="876993"/>
            <a:ext cx="629161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685173" y="292398"/>
            <a:ext cx="52152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spc="-5" dirty="0">
                <a:latin typeface="Sitka Heading Semibold" pitchFamily="2" charset="0"/>
              </a:rPr>
              <a:t>Relational</a:t>
            </a:r>
            <a:r>
              <a:rPr lang="en-US" sz="4400" spc="-15" dirty="0">
                <a:latin typeface="Sitka Heading Semibold" pitchFamily="2" charset="0"/>
              </a:rPr>
              <a:t> </a:t>
            </a:r>
            <a:r>
              <a:rPr lang="en-US" sz="4400" spc="-5" dirty="0">
                <a:latin typeface="Sitka Heading Semibold" pitchFamily="2" charset="0"/>
              </a:rPr>
              <a:t>Operators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FD2625F1-5D6B-4B9C-8DD6-13C4A9168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096930"/>
              </p:ext>
            </p:extLst>
          </p:nvPr>
        </p:nvGraphicFramePr>
        <p:xfrm>
          <a:off x="685173" y="1231657"/>
          <a:ext cx="10869304" cy="4335398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514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995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51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399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</a:rPr>
                        <a:t>Operator</a:t>
                      </a:r>
                      <a:endParaRPr sz="180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14351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</a:rPr>
                        <a:t>Description</a:t>
                      </a:r>
                      <a:endParaRPr sz="1800" dirty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14351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3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</a:rPr>
                        <a:t>Example</a:t>
                      </a:r>
                      <a:endParaRPr sz="180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14351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1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800" spc="-5" dirty="0"/>
                        <a:t>==</a:t>
                      </a:r>
                      <a:endParaRPr sz="180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53975" marB="0"/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800" spc="-25" dirty="0"/>
                        <a:t>Two </a:t>
                      </a:r>
                      <a:r>
                        <a:rPr sz="1800" spc="-5" dirty="0"/>
                        <a:t>values are checked, and </a:t>
                      </a:r>
                      <a:r>
                        <a:rPr sz="1800" dirty="0"/>
                        <a:t>if </a:t>
                      </a:r>
                      <a:r>
                        <a:rPr sz="1800" spc="-5" dirty="0"/>
                        <a:t>equal, </a:t>
                      </a:r>
                      <a:r>
                        <a:rPr sz="1800" dirty="0"/>
                        <a:t>then the </a:t>
                      </a:r>
                      <a:r>
                        <a:rPr sz="1800" spc="-5" dirty="0"/>
                        <a:t>condition becomes</a:t>
                      </a:r>
                      <a:r>
                        <a:rPr sz="1800" spc="-120" dirty="0"/>
                        <a:t> </a:t>
                      </a:r>
                      <a:r>
                        <a:rPr sz="1800" dirty="0"/>
                        <a:t>true</a:t>
                      </a:r>
                      <a:endParaRPr sz="1800" dirty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53975" marB="0"/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800" dirty="0"/>
                        <a:t>(A ==</a:t>
                      </a:r>
                      <a:r>
                        <a:rPr sz="1800" spc="-85" dirty="0"/>
                        <a:t> </a:t>
                      </a:r>
                      <a:r>
                        <a:rPr sz="1800" dirty="0"/>
                        <a:t>B)</a:t>
                      </a:r>
                      <a:endParaRPr sz="180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5397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34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800" dirty="0"/>
                        <a:t>!=</a:t>
                      </a:r>
                      <a:endParaRPr sz="180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53975" marB="0"/>
                </a:tc>
                <a:tc>
                  <a:txBody>
                    <a:bodyPr/>
                    <a:lstStyle/>
                    <a:p>
                      <a:pPr marL="47625" marR="137160">
                        <a:lnSpc>
                          <a:spcPct val="115199"/>
                        </a:lnSpc>
                        <a:spcBef>
                          <a:spcPts val="209"/>
                        </a:spcBef>
                      </a:pPr>
                      <a:r>
                        <a:rPr sz="1800" spc="-25" dirty="0"/>
                        <a:t>Two </a:t>
                      </a:r>
                      <a:r>
                        <a:rPr sz="1800" spc="-5" dirty="0"/>
                        <a:t>values are checked </a:t>
                      </a:r>
                      <a:r>
                        <a:rPr sz="1800" dirty="0"/>
                        <a:t>to determine </a:t>
                      </a:r>
                      <a:r>
                        <a:rPr sz="1800" spc="-5" dirty="0"/>
                        <a:t>whether </a:t>
                      </a:r>
                      <a:r>
                        <a:rPr sz="1800" dirty="0"/>
                        <a:t>they are </a:t>
                      </a:r>
                      <a:r>
                        <a:rPr sz="1800" spc="-5" dirty="0"/>
                        <a:t>equal or </a:t>
                      </a:r>
                      <a:r>
                        <a:rPr sz="1800" dirty="0"/>
                        <a:t>not, </a:t>
                      </a:r>
                      <a:r>
                        <a:rPr sz="1800" spc="-5" dirty="0"/>
                        <a:t>and</a:t>
                      </a:r>
                      <a:r>
                        <a:rPr sz="1800" spc="-120" dirty="0"/>
                        <a:t> </a:t>
                      </a:r>
                      <a:r>
                        <a:rPr sz="1800" dirty="0"/>
                        <a:t>if  </a:t>
                      </a:r>
                      <a:r>
                        <a:rPr sz="1800" spc="-5" dirty="0"/>
                        <a:t>not equal, </a:t>
                      </a:r>
                      <a:r>
                        <a:rPr sz="1800" dirty="0"/>
                        <a:t>then the </a:t>
                      </a:r>
                      <a:r>
                        <a:rPr sz="1800" spc="-5" dirty="0"/>
                        <a:t>condition becomes</a:t>
                      </a:r>
                      <a:r>
                        <a:rPr sz="1800" spc="-125" dirty="0"/>
                        <a:t> </a:t>
                      </a:r>
                      <a:r>
                        <a:rPr sz="1800" dirty="0"/>
                        <a:t>true</a:t>
                      </a:r>
                      <a:endParaRPr sz="180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26669" marB="0"/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800" dirty="0"/>
                        <a:t>(A !=</a:t>
                      </a:r>
                      <a:r>
                        <a:rPr sz="1800" spc="-80" dirty="0"/>
                        <a:t> </a:t>
                      </a:r>
                      <a:r>
                        <a:rPr sz="1800" dirty="0"/>
                        <a:t>B)</a:t>
                      </a:r>
                      <a:endParaRPr sz="180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5397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348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800" dirty="0"/>
                        <a:t>&gt;</a:t>
                      </a:r>
                      <a:endParaRPr sz="180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53975" marB="0"/>
                </a:tc>
                <a:tc>
                  <a:txBody>
                    <a:bodyPr/>
                    <a:lstStyle/>
                    <a:p>
                      <a:pPr marL="47625" marR="445770">
                        <a:lnSpc>
                          <a:spcPct val="115199"/>
                        </a:lnSpc>
                        <a:spcBef>
                          <a:spcPts val="210"/>
                        </a:spcBef>
                      </a:pPr>
                      <a:r>
                        <a:rPr sz="1800" spc="-25" dirty="0"/>
                        <a:t>Two </a:t>
                      </a:r>
                      <a:r>
                        <a:rPr sz="1800" spc="-5" dirty="0"/>
                        <a:t>values are checked and </a:t>
                      </a:r>
                      <a:r>
                        <a:rPr sz="1800" dirty="0"/>
                        <a:t>if </a:t>
                      </a:r>
                      <a:r>
                        <a:rPr sz="1800" spc="-5" dirty="0"/>
                        <a:t>the value on </a:t>
                      </a:r>
                      <a:r>
                        <a:rPr sz="1800" dirty="0"/>
                        <a:t>the left </a:t>
                      </a:r>
                      <a:r>
                        <a:rPr sz="1800" spc="-5" dirty="0"/>
                        <a:t>is greater </a:t>
                      </a:r>
                      <a:r>
                        <a:rPr sz="1800" dirty="0"/>
                        <a:t>than the  </a:t>
                      </a:r>
                      <a:r>
                        <a:rPr sz="1800" spc="-5" dirty="0"/>
                        <a:t>value on </a:t>
                      </a:r>
                      <a:r>
                        <a:rPr sz="1800" dirty="0"/>
                        <a:t>the </a:t>
                      </a:r>
                      <a:r>
                        <a:rPr sz="1800" spc="-5" dirty="0"/>
                        <a:t>right, then </a:t>
                      </a:r>
                      <a:r>
                        <a:rPr sz="1800" dirty="0"/>
                        <a:t>the </a:t>
                      </a:r>
                      <a:r>
                        <a:rPr sz="1800" spc="-5" dirty="0"/>
                        <a:t>condition </a:t>
                      </a:r>
                      <a:r>
                        <a:rPr sz="1800" dirty="0"/>
                        <a:t>becomes</a:t>
                      </a:r>
                      <a:r>
                        <a:rPr sz="1800" spc="-125" dirty="0"/>
                        <a:t> </a:t>
                      </a:r>
                      <a:r>
                        <a:rPr sz="1800" dirty="0"/>
                        <a:t>true.</a:t>
                      </a:r>
                      <a:endParaRPr sz="180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26670" marB="0"/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800" dirty="0"/>
                        <a:t>(A &gt;</a:t>
                      </a:r>
                      <a:r>
                        <a:rPr sz="1800" spc="-75" dirty="0"/>
                        <a:t> </a:t>
                      </a:r>
                      <a:r>
                        <a:rPr sz="1800" dirty="0"/>
                        <a:t>B)</a:t>
                      </a:r>
                      <a:endParaRPr sz="180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5397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348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800" dirty="0"/>
                        <a:t>&lt;</a:t>
                      </a:r>
                      <a:endParaRPr sz="180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54610" marB="0"/>
                </a:tc>
                <a:tc>
                  <a:txBody>
                    <a:bodyPr/>
                    <a:lstStyle/>
                    <a:p>
                      <a:pPr marL="47625" marR="252729">
                        <a:lnSpc>
                          <a:spcPct val="115199"/>
                        </a:lnSpc>
                        <a:spcBef>
                          <a:spcPts val="210"/>
                        </a:spcBef>
                      </a:pPr>
                      <a:r>
                        <a:rPr sz="1800" spc="-25" dirty="0"/>
                        <a:t>Two </a:t>
                      </a:r>
                      <a:r>
                        <a:rPr sz="1800" spc="-5" dirty="0"/>
                        <a:t>values are checked and </a:t>
                      </a:r>
                      <a:r>
                        <a:rPr sz="1800" dirty="0"/>
                        <a:t>if </a:t>
                      </a:r>
                      <a:r>
                        <a:rPr sz="1800" spc="-5" dirty="0"/>
                        <a:t>the value on </a:t>
                      </a:r>
                      <a:r>
                        <a:rPr sz="1800" dirty="0"/>
                        <a:t>the left </a:t>
                      </a:r>
                      <a:r>
                        <a:rPr sz="1800" spc="-5" dirty="0"/>
                        <a:t>is less </a:t>
                      </a:r>
                      <a:r>
                        <a:rPr sz="1800" dirty="0"/>
                        <a:t>than the </a:t>
                      </a:r>
                      <a:r>
                        <a:rPr sz="1800" spc="-5" dirty="0"/>
                        <a:t>value  on </a:t>
                      </a:r>
                      <a:r>
                        <a:rPr sz="1800" dirty="0"/>
                        <a:t>the </a:t>
                      </a:r>
                      <a:r>
                        <a:rPr sz="1800" spc="-5" dirty="0"/>
                        <a:t>right, then </a:t>
                      </a:r>
                      <a:r>
                        <a:rPr sz="1800" dirty="0"/>
                        <a:t>the </a:t>
                      </a:r>
                      <a:r>
                        <a:rPr sz="1800" spc="-5" dirty="0"/>
                        <a:t>condition becomes</a:t>
                      </a:r>
                      <a:r>
                        <a:rPr sz="1800" spc="-105" dirty="0"/>
                        <a:t> </a:t>
                      </a:r>
                      <a:r>
                        <a:rPr sz="1800" dirty="0"/>
                        <a:t>true</a:t>
                      </a:r>
                      <a:endParaRPr sz="180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26670" marB="0"/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800" dirty="0"/>
                        <a:t>(A &lt;</a:t>
                      </a:r>
                      <a:r>
                        <a:rPr sz="1800" spc="-75" dirty="0"/>
                        <a:t> </a:t>
                      </a:r>
                      <a:r>
                        <a:rPr sz="1800" dirty="0"/>
                        <a:t>B)</a:t>
                      </a:r>
                      <a:endParaRPr sz="180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5461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335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800" spc="-5" dirty="0"/>
                        <a:t>&gt;=</a:t>
                      </a:r>
                      <a:endParaRPr sz="180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54610" marB="0"/>
                </a:tc>
                <a:tc>
                  <a:txBody>
                    <a:bodyPr/>
                    <a:lstStyle/>
                    <a:p>
                      <a:pPr marL="47625" marR="118745">
                        <a:lnSpc>
                          <a:spcPct val="115199"/>
                        </a:lnSpc>
                        <a:spcBef>
                          <a:spcPts val="210"/>
                        </a:spcBef>
                      </a:pPr>
                      <a:r>
                        <a:rPr sz="1800" spc="-25" dirty="0"/>
                        <a:t>Two </a:t>
                      </a:r>
                      <a:r>
                        <a:rPr sz="1800" spc="-5" dirty="0"/>
                        <a:t>values are checked and </a:t>
                      </a:r>
                      <a:r>
                        <a:rPr sz="1800" dirty="0"/>
                        <a:t>if </a:t>
                      </a:r>
                      <a:r>
                        <a:rPr sz="1800" spc="-5" dirty="0"/>
                        <a:t>the value on </a:t>
                      </a:r>
                      <a:r>
                        <a:rPr sz="1800" dirty="0"/>
                        <a:t>the left </a:t>
                      </a:r>
                      <a:r>
                        <a:rPr sz="1800" spc="-5" dirty="0"/>
                        <a:t>is greater </a:t>
                      </a:r>
                      <a:r>
                        <a:rPr sz="1800" dirty="0"/>
                        <a:t>than </a:t>
                      </a:r>
                      <a:r>
                        <a:rPr sz="1800" spc="-5" dirty="0"/>
                        <a:t>equal </a:t>
                      </a:r>
                      <a:r>
                        <a:rPr sz="1800" dirty="0"/>
                        <a:t>to  the </a:t>
                      </a:r>
                      <a:r>
                        <a:rPr sz="1800" spc="-5" dirty="0"/>
                        <a:t>value on </a:t>
                      </a:r>
                      <a:r>
                        <a:rPr sz="1800" dirty="0"/>
                        <a:t>the </a:t>
                      </a:r>
                      <a:r>
                        <a:rPr sz="1800" spc="-5" dirty="0"/>
                        <a:t>right, then </a:t>
                      </a:r>
                      <a:r>
                        <a:rPr sz="1800" dirty="0"/>
                        <a:t>the </a:t>
                      </a:r>
                      <a:r>
                        <a:rPr sz="1800" spc="-5" dirty="0"/>
                        <a:t>condition becomes</a:t>
                      </a:r>
                      <a:r>
                        <a:rPr sz="1800" spc="-135" dirty="0"/>
                        <a:t> </a:t>
                      </a:r>
                      <a:r>
                        <a:rPr sz="1800" dirty="0"/>
                        <a:t>true</a:t>
                      </a:r>
                      <a:endParaRPr sz="180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26670" marB="0"/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800" dirty="0"/>
                        <a:t>(A &gt;=</a:t>
                      </a:r>
                      <a:r>
                        <a:rPr sz="1800" spc="-85" dirty="0"/>
                        <a:t> </a:t>
                      </a:r>
                      <a:r>
                        <a:rPr sz="1800" dirty="0"/>
                        <a:t>B)</a:t>
                      </a:r>
                      <a:endParaRPr sz="180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5461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348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800" spc="-5" dirty="0"/>
                        <a:t>&lt;=</a:t>
                      </a:r>
                      <a:endParaRPr sz="180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54610" marB="0"/>
                </a:tc>
                <a:tc>
                  <a:txBody>
                    <a:bodyPr/>
                    <a:lstStyle/>
                    <a:p>
                      <a:pPr marL="47625" marR="74930">
                        <a:lnSpc>
                          <a:spcPct val="115199"/>
                        </a:lnSpc>
                        <a:spcBef>
                          <a:spcPts val="215"/>
                        </a:spcBef>
                      </a:pPr>
                      <a:r>
                        <a:rPr sz="1800" spc="-25" dirty="0"/>
                        <a:t>Two </a:t>
                      </a:r>
                      <a:r>
                        <a:rPr sz="1800" spc="-5" dirty="0"/>
                        <a:t>values are checked and </a:t>
                      </a:r>
                      <a:r>
                        <a:rPr sz="1800" dirty="0"/>
                        <a:t>if </a:t>
                      </a:r>
                      <a:r>
                        <a:rPr sz="1800" spc="-5" dirty="0"/>
                        <a:t>the value on </a:t>
                      </a:r>
                      <a:r>
                        <a:rPr sz="1800" dirty="0"/>
                        <a:t>the left </a:t>
                      </a:r>
                      <a:r>
                        <a:rPr sz="1800" spc="-5" dirty="0"/>
                        <a:t>is less </a:t>
                      </a:r>
                      <a:r>
                        <a:rPr sz="1800" dirty="0"/>
                        <a:t>than </a:t>
                      </a:r>
                      <a:r>
                        <a:rPr sz="1800" spc="-5" dirty="0"/>
                        <a:t>equal </a:t>
                      </a:r>
                      <a:r>
                        <a:rPr sz="1800" dirty="0"/>
                        <a:t>to </a:t>
                      </a:r>
                      <a:r>
                        <a:rPr sz="1800" spc="-5" dirty="0"/>
                        <a:t>the  value on </a:t>
                      </a:r>
                      <a:r>
                        <a:rPr sz="1800" dirty="0"/>
                        <a:t>the </a:t>
                      </a:r>
                      <a:r>
                        <a:rPr sz="1800" spc="-5" dirty="0"/>
                        <a:t>right, then </a:t>
                      </a:r>
                      <a:r>
                        <a:rPr sz="1800" dirty="0"/>
                        <a:t>the </a:t>
                      </a:r>
                      <a:r>
                        <a:rPr sz="1800" spc="-5" dirty="0"/>
                        <a:t>condition </a:t>
                      </a:r>
                      <a:r>
                        <a:rPr sz="1800" dirty="0"/>
                        <a:t>becomes</a:t>
                      </a:r>
                      <a:r>
                        <a:rPr sz="1800" spc="-125" dirty="0"/>
                        <a:t> </a:t>
                      </a:r>
                      <a:r>
                        <a:rPr sz="1800" dirty="0"/>
                        <a:t>true</a:t>
                      </a:r>
                      <a:endParaRPr sz="1800" dirty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27305" marB="0"/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800" dirty="0"/>
                        <a:t>(A &lt;=</a:t>
                      </a:r>
                      <a:r>
                        <a:rPr sz="1800" spc="-85" dirty="0"/>
                        <a:t> </a:t>
                      </a:r>
                      <a:r>
                        <a:rPr sz="1800" dirty="0"/>
                        <a:t>B)</a:t>
                      </a:r>
                      <a:endParaRPr sz="1800" dirty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5461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480776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287" name="Image" r:id="rId4" imgW="6412680" imgH="1942560" progId="Photoshop.Image.12">
                    <p:embed/>
                  </p:oleObj>
                </mc:Choice>
                <mc:Fallback>
                  <p:oleObj name="Image" r:id="rId4" imgW="6412680" imgH="1942560" progId="Photoshop.Image.12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31234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5181600" y="876993"/>
            <a:ext cx="7010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534789" y="234086"/>
            <a:ext cx="453361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tka Heading Semibold" pitchFamily="2" charset="0"/>
              </a:rPr>
              <a:t>Try it and Tell me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pic>
        <p:nvPicPr>
          <p:cNvPr id="1028" name="Picture 4" descr="to Try it Now! | Emoticon, Tri, Novelty sign">
            <a:extLst>
              <a:ext uri="{FF2B5EF4-FFF2-40B4-BE49-F238E27FC236}">
                <a16:creationId xmlns:a16="http://schemas.microsoft.com/office/drawing/2014/main" id="{E839CD26-31F1-4DF0-AAD8-239823B10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920" y="1237775"/>
            <a:ext cx="247650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DF47C5-7061-436B-84F2-0B88AFF2AEFE}"/>
              </a:ext>
            </a:extLst>
          </p:cNvPr>
          <p:cNvSpPr txBox="1"/>
          <p:nvPr/>
        </p:nvSpPr>
        <p:spPr>
          <a:xfrm>
            <a:off x="612193" y="925943"/>
            <a:ext cx="9138813" cy="5346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3530">
              <a:lnSpc>
                <a:spcPct val="100000"/>
              </a:lnSpc>
              <a:spcBef>
                <a:spcPts val="1885"/>
              </a:spcBef>
            </a:pPr>
            <a:r>
              <a:rPr lang="en-US" sz="2400" dirty="0">
                <a:latin typeface="Times New Roman"/>
                <a:cs typeface="Times New Roman"/>
              </a:rPr>
              <a:t>class</a:t>
            </a:r>
            <a:r>
              <a:rPr lang="en-US" sz="2400" spc="-15" dirty="0">
                <a:latin typeface="Times New Roman"/>
                <a:cs typeface="Times New Roman"/>
              </a:rPr>
              <a:t> </a:t>
            </a:r>
            <a:r>
              <a:rPr lang="en-US" sz="2400" spc="-5" dirty="0">
                <a:latin typeface="Times New Roman"/>
                <a:cs typeface="Times New Roman"/>
              </a:rPr>
              <a:t>Sample{</a:t>
            </a:r>
            <a:endParaRPr lang="en-US" sz="2400" dirty="0">
              <a:latin typeface="Times New Roman"/>
              <a:cs typeface="Times New Roman"/>
            </a:endParaRPr>
          </a:p>
          <a:p>
            <a:pPr marL="927100" marR="1367155" indent="-457200">
              <a:lnSpc>
                <a:spcPct val="120000"/>
              </a:lnSpc>
            </a:pPr>
            <a:r>
              <a:rPr lang="en-US" sz="2400" dirty="0">
                <a:latin typeface="Times New Roman"/>
                <a:cs typeface="Times New Roman"/>
              </a:rPr>
              <a:t>public static void </a:t>
            </a:r>
            <a:r>
              <a:rPr lang="en-US" sz="2400" spc="-5" dirty="0">
                <a:latin typeface="Times New Roman"/>
                <a:cs typeface="Times New Roman"/>
              </a:rPr>
              <a:t>main(String[]</a:t>
            </a:r>
            <a:r>
              <a:rPr lang="en-US" sz="2400" spc="-90" dirty="0">
                <a:latin typeface="Times New Roman"/>
                <a:cs typeface="Times New Roman"/>
              </a:rPr>
              <a:t> </a:t>
            </a:r>
            <a:r>
              <a:rPr lang="en-US" sz="2400" spc="-10" dirty="0" err="1">
                <a:latin typeface="Times New Roman"/>
                <a:cs typeface="Times New Roman"/>
              </a:rPr>
              <a:t>args</a:t>
            </a:r>
            <a:r>
              <a:rPr lang="en-US" sz="2400" spc="-10" dirty="0">
                <a:latin typeface="Times New Roman"/>
                <a:cs typeface="Times New Roman"/>
              </a:rPr>
              <a:t>){  </a:t>
            </a:r>
          </a:p>
          <a:p>
            <a:pPr marL="927100" marR="1367155" indent="-457200">
              <a:lnSpc>
                <a:spcPct val="120000"/>
              </a:lnSpc>
            </a:pPr>
            <a:r>
              <a:rPr lang="en-US" sz="2400" spc="-10" dirty="0">
                <a:latin typeface="Times New Roman"/>
                <a:cs typeface="Times New Roman"/>
              </a:rPr>
              <a:t>	</a:t>
            </a:r>
            <a:r>
              <a:rPr lang="en-US" sz="2400" dirty="0">
                <a:latin typeface="Times New Roman"/>
                <a:cs typeface="Times New Roman"/>
              </a:rPr>
              <a:t>int a =</a:t>
            </a:r>
            <a:r>
              <a:rPr lang="en-US" sz="2400" spc="-45" dirty="0"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10;</a:t>
            </a:r>
          </a:p>
          <a:p>
            <a:pPr marL="927100">
              <a:lnSpc>
                <a:spcPct val="100000"/>
              </a:lnSpc>
              <a:spcBef>
                <a:spcPts val="580"/>
              </a:spcBef>
            </a:pPr>
            <a:r>
              <a:rPr lang="en-US" sz="2400" dirty="0">
                <a:latin typeface="Times New Roman"/>
                <a:cs typeface="Times New Roman"/>
              </a:rPr>
              <a:t>int b =</a:t>
            </a:r>
            <a:r>
              <a:rPr lang="en-US" sz="2400" spc="-114" dirty="0"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20;</a:t>
            </a:r>
          </a:p>
          <a:p>
            <a:pPr marL="927100" marR="5080">
              <a:lnSpc>
                <a:spcPct val="120000"/>
              </a:lnSpc>
            </a:pPr>
            <a:r>
              <a:rPr lang="en-US" sz="2400" spc="-5" dirty="0" err="1">
                <a:latin typeface="Times New Roman"/>
                <a:cs typeface="Times New Roman"/>
              </a:rPr>
              <a:t>System.</a:t>
            </a:r>
            <a:r>
              <a:rPr lang="en-US" sz="2400" i="1" spc="-5" dirty="0" err="1">
                <a:latin typeface="Times New Roman"/>
                <a:cs typeface="Times New Roman"/>
              </a:rPr>
              <a:t>out.println</a:t>
            </a:r>
            <a:r>
              <a:rPr lang="en-US" sz="2400" i="1" spc="-5" dirty="0">
                <a:latin typeface="Times New Roman"/>
                <a:cs typeface="Times New Roman"/>
              </a:rPr>
              <a:t>("a </a:t>
            </a:r>
            <a:r>
              <a:rPr lang="en-US" sz="2400" i="1" dirty="0">
                <a:latin typeface="Times New Roman"/>
                <a:cs typeface="Times New Roman"/>
              </a:rPr>
              <a:t>== b = " + (a == b) </a:t>
            </a:r>
            <a:r>
              <a:rPr lang="en-US" sz="2400" i="1" spc="-10" dirty="0">
                <a:latin typeface="Times New Roman"/>
                <a:cs typeface="Times New Roman"/>
              </a:rPr>
              <a:t>);  </a:t>
            </a:r>
            <a:r>
              <a:rPr lang="en-US" sz="2400" dirty="0" err="1">
                <a:latin typeface="Times New Roman"/>
                <a:cs typeface="Times New Roman"/>
              </a:rPr>
              <a:t>System.</a:t>
            </a:r>
            <a:r>
              <a:rPr lang="en-US" sz="2400" i="1" dirty="0" err="1">
                <a:latin typeface="Times New Roman"/>
                <a:cs typeface="Times New Roman"/>
              </a:rPr>
              <a:t>out.println</a:t>
            </a:r>
            <a:r>
              <a:rPr lang="en-US" sz="2400" i="1" dirty="0">
                <a:latin typeface="Times New Roman"/>
                <a:cs typeface="Times New Roman"/>
              </a:rPr>
              <a:t>("a != b = " + (a != b) </a:t>
            </a:r>
            <a:r>
              <a:rPr lang="en-US" sz="2400" i="1" spc="-10" dirty="0">
                <a:latin typeface="Times New Roman"/>
                <a:cs typeface="Times New Roman"/>
              </a:rPr>
              <a:t>);  </a:t>
            </a:r>
            <a:r>
              <a:rPr lang="en-US" sz="2400" spc="-5" dirty="0" err="1">
                <a:latin typeface="Times New Roman"/>
                <a:cs typeface="Times New Roman"/>
              </a:rPr>
              <a:t>System.</a:t>
            </a:r>
            <a:r>
              <a:rPr lang="en-US" sz="2400" i="1" spc="-5" dirty="0" err="1">
                <a:latin typeface="Times New Roman"/>
                <a:cs typeface="Times New Roman"/>
              </a:rPr>
              <a:t>out.println</a:t>
            </a:r>
            <a:r>
              <a:rPr lang="en-US" sz="2400" i="1" spc="-5" dirty="0">
                <a:latin typeface="Times New Roman"/>
                <a:cs typeface="Times New Roman"/>
              </a:rPr>
              <a:t>("a </a:t>
            </a:r>
            <a:r>
              <a:rPr lang="en-US" sz="2400" i="1" dirty="0">
                <a:latin typeface="Times New Roman"/>
                <a:cs typeface="Times New Roman"/>
              </a:rPr>
              <a:t>&gt; b = " + </a:t>
            </a:r>
            <a:r>
              <a:rPr lang="en-US" sz="2400" i="1" spc="-5" dirty="0">
                <a:latin typeface="Times New Roman"/>
                <a:cs typeface="Times New Roman"/>
              </a:rPr>
              <a:t>(a </a:t>
            </a:r>
            <a:r>
              <a:rPr lang="en-US" sz="2400" i="1" dirty="0">
                <a:latin typeface="Times New Roman"/>
                <a:cs typeface="Times New Roman"/>
              </a:rPr>
              <a:t>&gt; b) </a:t>
            </a:r>
            <a:r>
              <a:rPr lang="en-US" sz="2400" i="1" spc="-10" dirty="0">
                <a:latin typeface="Times New Roman"/>
                <a:cs typeface="Times New Roman"/>
              </a:rPr>
              <a:t>);  </a:t>
            </a:r>
          </a:p>
          <a:p>
            <a:pPr marL="927100" marR="5080">
              <a:lnSpc>
                <a:spcPct val="120000"/>
              </a:lnSpc>
            </a:pPr>
            <a:r>
              <a:rPr lang="en-US" sz="2400" spc="-5" dirty="0" err="1">
                <a:latin typeface="Times New Roman"/>
                <a:cs typeface="Times New Roman"/>
              </a:rPr>
              <a:t>System.</a:t>
            </a:r>
            <a:r>
              <a:rPr lang="en-US" sz="2400" i="1" spc="-5" dirty="0" err="1">
                <a:latin typeface="Times New Roman"/>
                <a:cs typeface="Times New Roman"/>
              </a:rPr>
              <a:t>out.println</a:t>
            </a:r>
            <a:r>
              <a:rPr lang="en-US" sz="2400" i="1" spc="-5" dirty="0">
                <a:latin typeface="Times New Roman"/>
                <a:cs typeface="Times New Roman"/>
              </a:rPr>
              <a:t>("a </a:t>
            </a:r>
            <a:r>
              <a:rPr lang="en-US" sz="2400" i="1" dirty="0">
                <a:latin typeface="Times New Roman"/>
                <a:cs typeface="Times New Roman"/>
              </a:rPr>
              <a:t>&lt; b = " + </a:t>
            </a:r>
            <a:r>
              <a:rPr lang="en-US" sz="2400" i="1" spc="-5" dirty="0">
                <a:latin typeface="Times New Roman"/>
                <a:cs typeface="Times New Roman"/>
              </a:rPr>
              <a:t>(a </a:t>
            </a:r>
            <a:r>
              <a:rPr lang="en-US" sz="2400" i="1" dirty="0">
                <a:latin typeface="Times New Roman"/>
                <a:cs typeface="Times New Roman"/>
              </a:rPr>
              <a:t>&lt; b) </a:t>
            </a:r>
            <a:r>
              <a:rPr lang="en-US" sz="2400" i="1" spc="-10" dirty="0">
                <a:latin typeface="Times New Roman"/>
                <a:cs typeface="Times New Roman"/>
              </a:rPr>
              <a:t>);  </a:t>
            </a:r>
          </a:p>
          <a:p>
            <a:pPr marL="927100" marR="5080">
              <a:lnSpc>
                <a:spcPct val="120000"/>
              </a:lnSpc>
            </a:pPr>
            <a:r>
              <a:rPr lang="en-US" sz="2400" dirty="0" err="1">
                <a:latin typeface="Times New Roman"/>
                <a:cs typeface="Times New Roman"/>
              </a:rPr>
              <a:t>System.</a:t>
            </a:r>
            <a:r>
              <a:rPr lang="en-US" sz="2400" i="1" dirty="0" err="1">
                <a:latin typeface="Times New Roman"/>
                <a:cs typeface="Times New Roman"/>
              </a:rPr>
              <a:t>out.println</a:t>
            </a:r>
            <a:r>
              <a:rPr lang="en-US" sz="2400" i="1" dirty="0">
                <a:latin typeface="Times New Roman"/>
                <a:cs typeface="Times New Roman"/>
              </a:rPr>
              <a:t>("b &gt;= a = " + </a:t>
            </a:r>
            <a:r>
              <a:rPr lang="en-US" sz="2400" i="1" spc="-5" dirty="0">
                <a:latin typeface="Times New Roman"/>
                <a:cs typeface="Times New Roman"/>
              </a:rPr>
              <a:t>(b </a:t>
            </a:r>
            <a:r>
              <a:rPr lang="en-US" sz="2400" i="1" dirty="0">
                <a:latin typeface="Times New Roman"/>
                <a:cs typeface="Times New Roman"/>
              </a:rPr>
              <a:t>&gt;= a)</a:t>
            </a:r>
            <a:r>
              <a:rPr lang="en-US" sz="2400" i="1" spc="-85" dirty="0">
                <a:latin typeface="Times New Roman"/>
                <a:cs typeface="Times New Roman"/>
              </a:rPr>
              <a:t> </a:t>
            </a:r>
            <a:r>
              <a:rPr lang="en-US" sz="2400" i="1" spc="-10" dirty="0">
                <a:latin typeface="Times New Roman"/>
                <a:cs typeface="Times New Roman"/>
              </a:rPr>
              <a:t>);  </a:t>
            </a:r>
            <a:r>
              <a:rPr lang="en-US" sz="2400" spc="-5" dirty="0" err="1">
                <a:latin typeface="Times New Roman"/>
                <a:cs typeface="Times New Roman"/>
              </a:rPr>
              <a:t>System.</a:t>
            </a:r>
            <a:r>
              <a:rPr lang="en-US" sz="2400" i="1" spc="-5" dirty="0" err="1">
                <a:latin typeface="Times New Roman"/>
                <a:cs typeface="Times New Roman"/>
              </a:rPr>
              <a:t>out.println</a:t>
            </a:r>
            <a:r>
              <a:rPr lang="en-US" sz="2400" i="1" spc="-5" dirty="0">
                <a:latin typeface="Times New Roman"/>
                <a:cs typeface="Times New Roman"/>
              </a:rPr>
              <a:t>("b </a:t>
            </a:r>
            <a:r>
              <a:rPr lang="en-US" sz="2400" i="1" dirty="0">
                <a:latin typeface="Times New Roman"/>
                <a:cs typeface="Times New Roman"/>
              </a:rPr>
              <a:t>&lt;= a = " + (b &lt;= a) </a:t>
            </a:r>
            <a:r>
              <a:rPr lang="en-US" sz="2400" i="1" spc="-10" dirty="0">
                <a:latin typeface="Times New Roman"/>
                <a:cs typeface="Times New Roman"/>
              </a:rPr>
              <a:t>);</a:t>
            </a:r>
            <a:endParaRPr lang="en-US" sz="2400" dirty="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575"/>
              </a:spcBef>
            </a:pPr>
            <a:r>
              <a:rPr lang="en-US" sz="2400" dirty="0" smtClean="0">
                <a:latin typeface="Times New Roman"/>
                <a:cs typeface="Times New Roman"/>
              </a:rPr>
              <a:t>  }</a:t>
            </a:r>
          </a:p>
          <a:p>
            <a:pPr marL="469900">
              <a:lnSpc>
                <a:spcPct val="100000"/>
              </a:lnSpc>
              <a:spcBef>
                <a:spcPts val="575"/>
              </a:spcBef>
            </a:pPr>
            <a:r>
              <a:rPr lang="en-US" sz="2400" dirty="0" smtClean="0">
                <a:latin typeface="Times New Roman"/>
                <a:cs typeface="Times New Roman"/>
              </a:rPr>
              <a:t>}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roup 9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480776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311" name="Image" r:id="rId5" imgW="6412680" imgH="1942560" progId="Photoshop.Image.12">
                    <p:embed/>
                  </p:oleObj>
                </mc:Choice>
                <mc:Fallback>
                  <p:oleObj name="Image" r:id="rId5" imgW="6412680" imgH="1942560" progId="Photoshop.Image.12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96752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5095334" y="876993"/>
            <a:ext cx="709666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615582" y="305650"/>
            <a:ext cx="447975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spc="-5" dirty="0">
                <a:latin typeface="Sitka Heading Semibold" pitchFamily="2" charset="0"/>
              </a:rPr>
              <a:t>Logical</a:t>
            </a:r>
            <a:r>
              <a:rPr lang="en-US" sz="4400" spc="-15" dirty="0">
                <a:latin typeface="Sitka Heading Semibold" pitchFamily="2" charset="0"/>
              </a:rPr>
              <a:t> </a:t>
            </a:r>
            <a:r>
              <a:rPr lang="en-US" sz="4400" spc="-5" dirty="0">
                <a:latin typeface="Sitka Heading Semibold" pitchFamily="2" charset="0"/>
              </a:rPr>
              <a:t>Operators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graphicFrame>
        <p:nvGraphicFramePr>
          <p:cNvPr id="9" name="object 3">
            <a:extLst>
              <a:ext uri="{FF2B5EF4-FFF2-40B4-BE49-F238E27FC236}">
                <a16:creationId xmlns:a16="http://schemas.microsoft.com/office/drawing/2014/main" id="{0036A533-B7F1-4191-B7A3-E2A12DFBF9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036145"/>
              </p:ext>
            </p:extLst>
          </p:nvPr>
        </p:nvGraphicFramePr>
        <p:xfrm>
          <a:off x="788848" y="1578867"/>
          <a:ext cx="10647777" cy="4179203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4122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27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27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3490"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</a:rPr>
                        <a:t>Operator</a:t>
                      </a:r>
                      <a:endParaRPr sz="200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3180" marB="0"/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</a:rPr>
                        <a:t>Description</a:t>
                      </a:r>
                      <a:endParaRPr sz="2000" dirty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3180" marB="0"/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</a:rPr>
                        <a:t>Example</a:t>
                      </a:r>
                      <a:endParaRPr sz="2000" dirty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4318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333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000" spc="-5" dirty="0"/>
                        <a:t>&amp;&amp;</a:t>
                      </a:r>
                      <a:endParaRPr sz="200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29845" marB="0"/>
                </a:tc>
                <a:tc>
                  <a:txBody>
                    <a:bodyPr/>
                    <a:lstStyle/>
                    <a:p>
                      <a:pPr marL="47625" marR="7048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000" spc="-5" dirty="0"/>
                        <a:t>This is known </a:t>
                      </a:r>
                      <a:r>
                        <a:rPr sz="2000" dirty="0"/>
                        <a:t>as Logical </a:t>
                      </a:r>
                      <a:r>
                        <a:rPr sz="2000" spc="-5" dirty="0"/>
                        <a:t>AND </a:t>
                      </a:r>
                      <a:r>
                        <a:rPr sz="2000" dirty="0"/>
                        <a:t>&amp; it combines </a:t>
                      </a:r>
                      <a:r>
                        <a:rPr sz="2000" spc="-10" dirty="0"/>
                        <a:t>two </a:t>
                      </a:r>
                      <a:r>
                        <a:rPr sz="2000" spc="-5" dirty="0"/>
                        <a:t>variables or  expressions and </a:t>
                      </a:r>
                      <a:r>
                        <a:rPr sz="2000" dirty="0"/>
                        <a:t>if </a:t>
                      </a:r>
                      <a:r>
                        <a:rPr sz="2000" spc="-5" dirty="0"/>
                        <a:t>and only </a:t>
                      </a:r>
                      <a:r>
                        <a:rPr sz="2000" dirty="0"/>
                        <a:t>if </a:t>
                      </a:r>
                      <a:r>
                        <a:rPr sz="2000" spc="-5" dirty="0"/>
                        <a:t>both </a:t>
                      </a:r>
                      <a:r>
                        <a:rPr sz="2000" dirty="0"/>
                        <a:t>the operands </a:t>
                      </a:r>
                      <a:r>
                        <a:rPr sz="2000" spc="-5" dirty="0"/>
                        <a:t>are </a:t>
                      </a:r>
                      <a:r>
                        <a:rPr sz="2000" dirty="0"/>
                        <a:t>true,  then it </a:t>
                      </a:r>
                      <a:r>
                        <a:rPr sz="2000" spc="-5" dirty="0"/>
                        <a:t>will </a:t>
                      </a:r>
                      <a:r>
                        <a:rPr sz="2000" dirty="0"/>
                        <a:t>return</a:t>
                      </a:r>
                      <a:r>
                        <a:rPr sz="2000" spc="-25" dirty="0"/>
                        <a:t> </a:t>
                      </a:r>
                      <a:r>
                        <a:rPr sz="2000" dirty="0"/>
                        <a:t>true</a:t>
                      </a:r>
                      <a:endParaRPr sz="2000" dirty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29845" marB="0"/>
                </a:tc>
                <a:tc>
                  <a:txBody>
                    <a:bodyPr/>
                    <a:lstStyle/>
                    <a:p>
                      <a:pPr marL="0" marR="259079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000" dirty="0"/>
                        <a:t>(A </a:t>
                      </a:r>
                      <a:r>
                        <a:rPr sz="2000" spc="-5" dirty="0"/>
                        <a:t>&amp;&amp; </a:t>
                      </a:r>
                      <a:r>
                        <a:rPr sz="2000" dirty="0"/>
                        <a:t>B) </a:t>
                      </a:r>
                      <a:r>
                        <a:rPr sz="2000" spc="-5" dirty="0"/>
                        <a:t>is</a:t>
                      </a:r>
                      <a:r>
                        <a:rPr sz="2000" spc="-175" dirty="0"/>
                        <a:t> </a:t>
                      </a:r>
                      <a:r>
                        <a:rPr sz="2000" dirty="0"/>
                        <a:t>false</a:t>
                      </a:r>
                      <a:endParaRPr sz="2000" dirty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2984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347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000" spc="-20" dirty="0"/>
                        <a:t>||</a:t>
                      </a:r>
                      <a:endParaRPr sz="200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29845" marB="0"/>
                </a:tc>
                <a:tc>
                  <a:txBody>
                    <a:bodyPr/>
                    <a:lstStyle/>
                    <a:p>
                      <a:pPr marL="47625" marR="18351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000" spc="-5" dirty="0"/>
                        <a:t>This is known </a:t>
                      </a:r>
                      <a:r>
                        <a:rPr sz="2000" dirty="0"/>
                        <a:t>as Logical OR &amp; it combines </a:t>
                      </a:r>
                      <a:r>
                        <a:rPr sz="2000" spc="-10" dirty="0"/>
                        <a:t>two </a:t>
                      </a:r>
                      <a:r>
                        <a:rPr sz="2000" spc="-5" dirty="0"/>
                        <a:t>variables </a:t>
                      </a:r>
                      <a:r>
                        <a:rPr sz="2000" dirty="0"/>
                        <a:t>or  </a:t>
                      </a:r>
                      <a:r>
                        <a:rPr sz="2000" spc="-5" dirty="0"/>
                        <a:t>expressions </a:t>
                      </a:r>
                      <a:r>
                        <a:rPr sz="2000" dirty="0"/>
                        <a:t>and if </a:t>
                      </a:r>
                      <a:r>
                        <a:rPr sz="2000" spc="-5" dirty="0"/>
                        <a:t>either one is </a:t>
                      </a:r>
                      <a:r>
                        <a:rPr sz="2000" dirty="0"/>
                        <a:t>true </a:t>
                      </a:r>
                      <a:r>
                        <a:rPr sz="2000" spc="-5" dirty="0"/>
                        <a:t>or both </a:t>
                      </a:r>
                      <a:r>
                        <a:rPr sz="2000" dirty="0"/>
                        <a:t>the operands  </a:t>
                      </a:r>
                      <a:r>
                        <a:rPr sz="2000" spc="-5" dirty="0"/>
                        <a:t>are </a:t>
                      </a:r>
                      <a:r>
                        <a:rPr sz="2000" dirty="0"/>
                        <a:t>true, then it </a:t>
                      </a:r>
                      <a:r>
                        <a:rPr sz="2000" spc="-5" dirty="0"/>
                        <a:t>will </a:t>
                      </a:r>
                      <a:r>
                        <a:rPr sz="2000" dirty="0"/>
                        <a:t>return</a:t>
                      </a:r>
                      <a:r>
                        <a:rPr sz="2000" spc="-50" dirty="0"/>
                        <a:t> </a:t>
                      </a:r>
                      <a:r>
                        <a:rPr sz="2000" dirty="0"/>
                        <a:t>true</a:t>
                      </a:r>
                      <a:endParaRPr sz="200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29845" marB="0"/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000" dirty="0"/>
                        <a:t>(A </a:t>
                      </a:r>
                      <a:r>
                        <a:rPr sz="2000" spc="-10" dirty="0"/>
                        <a:t>|| </a:t>
                      </a:r>
                      <a:r>
                        <a:rPr sz="2000" dirty="0"/>
                        <a:t>B) </a:t>
                      </a:r>
                      <a:r>
                        <a:rPr sz="2000" spc="-5" dirty="0"/>
                        <a:t>is</a:t>
                      </a:r>
                      <a:r>
                        <a:rPr sz="2000" spc="-110" dirty="0"/>
                        <a:t> </a:t>
                      </a:r>
                      <a:r>
                        <a:rPr sz="2000" dirty="0"/>
                        <a:t>true</a:t>
                      </a:r>
                      <a:endParaRPr sz="2000" dirty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2984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8903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000" dirty="0"/>
                        <a:t>!</a:t>
                      </a:r>
                      <a:endParaRPr sz="200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30480" marB="0"/>
                </a:tc>
                <a:tc>
                  <a:txBody>
                    <a:bodyPr/>
                    <a:lstStyle/>
                    <a:p>
                      <a:pPr marL="47625" marR="53657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000" dirty="0"/>
                        <a:t>Called Logical </a:t>
                      </a:r>
                      <a:r>
                        <a:rPr sz="2000" spc="-5" dirty="0"/>
                        <a:t>NOT </a:t>
                      </a:r>
                      <a:r>
                        <a:rPr sz="2000" spc="-10" dirty="0"/>
                        <a:t>Operator. </a:t>
                      </a:r>
                      <a:r>
                        <a:rPr sz="2000" dirty="0"/>
                        <a:t>It </a:t>
                      </a:r>
                      <a:r>
                        <a:rPr sz="2000" spc="-5" dirty="0"/>
                        <a:t>reverses </a:t>
                      </a:r>
                      <a:r>
                        <a:rPr sz="2000" dirty="0"/>
                        <a:t>the </a:t>
                      </a:r>
                      <a:r>
                        <a:rPr sz="2000" spc="-5" dirty="0"/>
                        <a:t>value </a:t>
                      </a:r>
                      <a:r>
                        <a:rPr sz="2000" dirty="0"/>
                        <a:t>of</a:t>
                      </a:r>
                      <a:r>
                        <a:rPr sz="2000" spc="-110" dirty="0"/>
                        <a:t> </a:t>
                      </a:r>
                      <a:r>
                        <a:rPr sz="2000" spc="-5" dirty="0"/>
                        <a:t>a  Boolean</a:t>
                      </a:r>
                      <a:r>
                        <a:rPr sz="2000" spc="-10" dirty="0"/>
                        <a:t> </a:t>
                      </a:r>
                      <a:r>
                        <a:rPr sz="2000" spc="-5" dirty="0"/>
                        <a:t>expression</a:t>
                      </a:r>
                      <a:endParaRPr sz="200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30480" marB="0"/>
                </a:tc>
                <a:tc>
                  <a:txBody>
                    <a:bodyPr/>
                    <a:lstStyle/>
                    <a:p>
                      <a:pPr marL="0" marR="269875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2000" spc="-15" dirty="0"/>
                        <a:t>!(A </a:t>
                      </a:r>
                      <a:r>
                        <a:rPr sz="2000" spc="-5" dirty="0"/>
                        <a:t>&amp;&amp; </a:t>
                      </a:r>
                      <a:r>
                        <a:rPr sz="2000" dirty="0"/>
                        <a:t>B) </a:t>
                      </a:r>
                      <a:r>
                        <a:rPr sz="2000" spc="-5" dirty="0"/>
                        <a:t>is</a:t>
                      </a:r>
                      <a:r>
                        <a:rPr sz="2000" spc="-130" dirty="0"/>
                        <a:t> </a:t>
                      </a:r>
                      <a:r>
                        <a:rPr sz="2000" dirty="0"/>
                        <a:t>true</a:t>
                      </a:r>
                      <a:endParaRPr sz="2000" dirty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3048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480776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335" name="Image" r:id="rId4" imgW="6412680" imgH="1942560" progId="Photoshop.Image.12">
                    <p:embed/>
                  </p:oleObj>
                </mc:Choice>
                <mc:Fallback>
                  <p:oleObj name="Image" r:id="rId4" imgW="6412680" imgH="1942560" progId="Photoshop.Image.12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78795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5181600" y="876993"/>
            <a:ext cx="7010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534789" y="234086"/>
            <a:ext cx="453361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tka Heading Semibold" pitchFamily="2" charset="0"/>
              </a:rPr>
              <a:t>Try it and Tell me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pic>
        <p:nvPicPr>
          <p:cNvPr id="1028" name="Picture 4" descr="to Try it Now! | Emoticon, Tri, Novelty sign">
            <a:extLst>
              <a:ext uri="{FF2B5EF4-FFF2-40B4-BE49-F238E27FC236}">
                <a16:creationId xmlns:a16="http://schemas.microsoft.com/office/drawing/2014/main" id="{E839CD26-31F1-4DF0-AAD8-239823B10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920" y="1237775"/>
            <a:ext cx="247650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DF47C5-7061-436B-84F2-0B88AFF2AEFE}"/>
              </a:ext>
            </a:extLst>
          </p:cNvPr>
          <p:cNvSpPr txBox="1"/>
          <p:nvPr/>
        </p:nvSpPr>
        <p:spPr>
          <a:xfrm>
            <a:off x="640807" y="1315380"/>
            <a:ext cx="915030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Sitka Text" panose="02000505000000020004" pitchFamily="2" charset="0"/>
                <a:cs typeface="Times New Roman"/>
              </a:rPr>
              <a:t>class Sample{</a:t>
            </a:r>
          </a:p>
          <a:p>
            <a:pPr marL="243840" marR="1438275" indent="-3175">
              <a:lnSpc>
                <a:spcPct val="120000"/>
              </a:lnSpc>
              <a:spcBef>
                <a:spcPts val="600"/>
              </a:spcBef>
            </a:pPr>
            <a:r>
              <a:rPr lang="en-US" sz="2400" dirty="0">
                <a:latin typeface="Sitka Text" panose="02000505000000020004" pitchFamily="2" charset="0"/>
                <a:cs typeface="Times New Roman"/>
              </a:rPr>
              <a:t>public static void main(String[] </a:t>
            </a:r>
            <a:r>
              <a:rPr lang="en-US" sz="2400" dirty="0" err="1">
                <a:latin typeface="Sitka Text" panose="02000505000000020004" pitchFamily="2" charset="0"/>
                <a:cs typeface="Times New Roman"/>
              </a:rPr>
              <a:t>args</a:t>
            </a:r>
            <a:r>
              <a:rPr lang="en-US" sz="2400" dirty="0">
                <a:latin typeface="Sitka Text" panose="02000505000000020004" pitchFamily="2" charset="0"/>
                <a:cs typeface="Times New Roman"/>
              </a:rPr>
              <a:t>){  </a:t>
            </a:r>
          </a:p>
          <a:p>
            <a:pPr marL="243840" marR="1438275" indent="-3175">
              <a:lnSpc>
                <a:spcPct val="120000"/>
              </a:lnSpc>
              <a:spcBef>
                <a:spcPts val="600"/>
              </a:spcBef>
            </a:pPr>
            <a:r>
              <a:rPr lang="en-US" sz="2400" dirty="0">
                <a:latin typeface="Sitka Text" panose="02000505000000020004" pitchFamily="2" charset="0"/>
                <a:cs typeface="Times New Roman"/>
              </a:rPr>
              <a:t>	</a:t>
            </a:r>
            <a:r>
              <a:rPr lang="en-US" sz="2400" dirty="0" err="1">
                <a:latin typeface="Sitka Text" panose="02000505000000020004" pitchFamily="2" charset="0"/>
                <a:cs typeface="Times New Roman"/>
              </a:rPr>
              <a:t>boolean</a:t>
            </a:r>
            <a:r>
              <a:rPr lang="en-US" sz="2400" dirty="0">
                <a:latin typeface="Sitka Text" panose="02000505000000020004" pitchFamily="2" charset="0"/>
                <a:cs typeface="Times New Roman"/>
              </a:rPr>
              <a:t> a = true;</a:t>
            </a:r>
          </a:p>
          <a:p>
            <a:pPr marL="243840">
              <a:lnSpc>
                <a:spcPct val="100000"/>
              </a:lnSpc>
              <a:spcBef>
                <a:spcPts val="600"/>
              </a:spcBef>
            </a:pPr>
            <a:r>
              <a:rPr lang="en-US" sz="2400" dirty="0" err="1">
                <a:latin typeface="Sitka Text" panose="02000505000000020004" pitchFamily="2" charset="0"/>
                <a:cs typeface="Times New Roman"/>
              </a:rPr>
              <a:t>boolean</a:t>
            </a:r>
            <a:r>
              <a:rPr lang="en-US" sz="2400" dirty="0">
                <a:latin typeface="Sitka Text" panose="02000505000000020004" pitchFamily="2" charset="0"/>
                <a:cs typeface="Times New Roman"/>
              </a:rPr>
              <a:t> b = false;</a:t>
            </a:r>
          </a:p>
          <a:p>
            <a:pPr marL="243840" marR="5080">
              <a:lnSpc>
                <a:spcPct val="120000"/>
              </a:lnSpc>
              <a:spcBef>
                <a:spcPts val="600"/>
              </a:spcBef>
            </a:pPr>
            <a:r>
              <a:rPr lang="en-US" sz="2400" dirty="0" err="1">
                <a:latin typeface="Sitka Text" panose="02000505000000020004" pitchFamily="2" charset="0"/>
                <a:cs typeface="Times New Roman"/>
              </a:rPr>
              <a:t>System.</a:t>
            </a:r>
            <a:r>
              <a:rPr lang="en-US" sz="2400" i="1" dirty="0" err="1">
                <a:latin typeface="Sitka Text" panose="02000505000000020004" pitchFamily="2" charset="0"/>
                <a:cs typeface="Times New Roman"/>
              </a:rPr>
              <a:t>out.println</a:t>
            </a:r>
            <a:r>
              <a:rPr lang="en-US" sz="2400" i="1" dirty="0">
                <a:latin typeface="Sitka Text" panose="02000505000000020004" pitchFamily="2" charset="0"/>
                <a:cs typeface="Times New Roman"/>
              </a:rPr>
              <a:t>("a &amp;&amp; b = " + (a&amp;&amp;b) );  </a:t>
            </a:r>
          </a:p>
          <a:p>
            <a:pPr marL="243840" marR="5080">
              <a:lnSpc>
                <a:spcPct val="120000"/>
              </a:lnSpc>
              <a:spcBef>
                <a:spcPts val="600"/>
              </a:spcBef>
            </a:pPr>
            <a:r>
              <a:rPr lang="en-US" sz="2400" dirty="0" err="1">
                <a:latin typeface="Sitka Text" panose="02000505000000020004" pitchFamily="2" charset="0"/>
                <a:cs typeface="Times New Roman"/>
              </a:rPr>
              <a:t>System.</a:t>
            </a:r>
            <a:r>
              <a:rPr lang="en-US" sz="2400" i="1" dirty="0" err="1">
                <a:latin typeface="Sitka Text" panose="02000505000000020004" pitchFamily="2" charset="0"/>
                <a:cs typeface="Times New Roman"/>
              </a:rPr>
              <a:t>out.println</a:t>
            </a:r>
            <a:r>
              <a:rPr lang="en-US" sz="2400" i="1" dirty="0">
                <a:latin typeface="Sitka Text" panose="02000505000000020004" pitchFamily="2" charset="0"/>
                <a:cs typeface="Times New Roman"/>
              </a:rPr>
              <a:t>("a || b = " + (a||b) );  </a:t>
            </a:r>
          </a:p>
          <a:p>
            <a:pPr marL="243840" marR="5080">
              <a:lnSpc>
                <a:spcPct val="120000"/>
              </a:lnSpc>
              <a:spcBef>
                <a:spcPts val="600"/>
              </a:spcBef>
            </a:pPr>
            <a:r>
              <a:rPr lang="en-US" sz="2400" dirty="0" err="1">
                <a:latin typeface="Sitka Text" panose="02000505000000020004" pitchFamily="2" charset="0"/>
                <a:cs typeface="Times New Roman"/>
              </a:rPr>
              <a:t>System.</a:t>
            </a:r>
            <a:r>
              <a:rPr lang="en-US" sz="2400" i="1" dirty="0" err="1">
                <a:latin typeface="Sitka Text" panose="02000505000000020004" pitchFamily="2" charset="0"/>
                <a:cs typeface="Times New Roman"/>
              </a:rPr>
              <a:t>out.println</a:t>
            </a:r>
            <a:r>
              <a:rPr lang="en-US" sz="2400" i="1" dirty="0">
                <a:latin typeface="Sitka Text" panose="02000505000000020004" pitchFamily="2" charset="0"/>
                <a:cs typeface="Times New Roman"/>
              </a:rPr>
              <a:t>("!(a &amp;&amp; b) = " + !(a &amp;&amp; b) );</a:t>
            </a:r>
            <a:endParaRPr lang="en-US" sz="2400" dirty="0">
              <a:latin typeface="Sitka Text" panose="02000505000000020004" pitchFamily="2" charset="0"/>
              <a:cs typeface="Times New Roman"/>
            </a:endParaRPr>
          </a:p>
          <a:p>
            <a:pPr marL="243840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Sitka Text" panose="02000505000000020004" pitchFamily="2" charset="0"/>
                <a:cs typeface="Times New Roman"/>
              </a:rPr>
              <a:t>}</a:t>
            </a: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Sitka Text" panose="02000505000000020004" pitchFamily="2" charset="0"/>
                <a:cs typeface="Times New Roman"/>
              </a:rPr>
              <a:t>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roup 9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480776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359" name="Image" r:id="rId5" imgW="6412680" imgH="1942560" progId="Photoshop.Image.12">
                    <p:embed/>
                  </p:oleObj>
                </mc:Choice>
                <mc:Fallback>
                  <p:oleObj name="Image" r:id="rId5" imgW="6412680" imgH="1942560" progId="Photoshop.Image.12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94880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7139109" y="876993"/>
            <a:ext cx="505289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612642" y="329198"/>
            <a:ext cx="652646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atin typeface="Sitka Heading Semibold" pitchFamily="2" charset="0"/>
              </a:rPr>
              <a:t>Shift</a:t>
            </a:r>
            <a:r>
              <a:rPr lang="en-US" sz="4400" spc="10" dirty="0">
                <a:latin typeface="Sitka Heading Semibold" pitchFamily="2" charset="0"/>
              </a:rPr>
              <a:t> </a:t>
            </a:r>
            <a:r>
              <a:rPr lang="en-US" sz="4400" spc="-5" dirty="0">
                <a:latin typeface="Sitka Heading Semibold" pitchFamily="2" charset="0"/>
              </a:rPr>
              <a:t>Operators</a:t>
            </a:r>
            <a:r>
              <a:rPr lang="en-US" sz="4400" spc="10" dirty="0">
                <a:latin typeface="Sitka Heading Semibold" pitchFamily="2" charset="0"/>
              </a:rPr>
              <a:t> </a:t>
            </a:r>
            <a:r>
              <a:rPr lang="en-US" sz="4400" dirty="0">
                <a:latin typeface="Sitka Heading Semibold" pitchFamily="2" charset="0"/>
              </a:rPr>
              <a:t>&lt;&lt;	and</a:t>
            </a:r>
            <a:r>
              <a:rPr lang="en-US" sz="4400" spc="-85" dirty="0">
                <a:latin typeface="Sitka Heading Semibold" pitchFamily="2" charset="0"/>
              </a:rPr>
              <a:t> </a:t>
            </a:r>
            <a:r>
              <a:rPr lang="en-US" sz="4400" dirty="0">
                <a:latin typeface="Sitka Heading Semibold" pitchFamily="2" charset="0"/>
              </a:rPr>
              <a:t>&gt;&gt;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F4B09B-79A5-49C2-8975-D7497C362FFC}"/>
              </a:ext>
            </a:extLst>
          </p:cNvPr>
          <p:cNvSpPr txBox="1"/>
          <p:nvPr/>
        </p:nvSpPr>
        <p:spPr>
          <a:xfrm>
            <a:off x="998616" y="1527162"/>
            <a:ext cx="1045126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marR="168275" indent="-3429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The shift operators(&lt;&lt; and &gt;&gt;) shift the bits of a  number to the left or right, resulting in a new  number.</a:t>
            </a:r>
          </a:p>
          <a:p>
            <a:pPr marL="355600" marR="5080" indent="-3429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They are used only on integral numbers( and not  on floating point numbers, i.e. decimals).</a:t>
            </a:r>
          </a:p>
          <a:p>
            <a:pPr marL="355600" marR="203835" indent="-3429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The right shift operator(&gt;&gt;) is used to divide a  number in the multiples of 2. </a:t>
            </a:r>
          </a:p>
          <a:p>
            <a:pPr marL="355600" marR="203835" indent="-3429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The left shift  operator(&lt;&lt;) is used to multiply a number in the  multiples of 2.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480776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383" name="Image" r:id="rId4" imgW="6412680" imgH="1942560" progId="Photoshop.Image.12">
                    <p:embed/>
                  </p:oleObj>
                </mc:Choice>
                <mc:Fallback>
                  <p:oleObj name="Image" r:id="rId4" imgW="6412680" imgH="1942560" progId="Photoshop.Image.12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20468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6503330" y="876993"/>
            <a:ext cx="56886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518037" y="331886"/>
            <a:ext cx="598529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spc="-5" dirty="0">
                <a:latin typeface="Sitka Heading Semibold" pitchFamily="2" charset="0"/>
              </a:rPr>
              <a:t>Right </a:t>
            </a:r>
            <a:r>
              <a:rPr lang="en-US" sz="4400" dirty="0">
                <a:latin typeface="Sitka Heading Semibold" pitchFamily="2" charset="0"/>
              </a:rPr>
              <a:t>Shift </a:t>
            </a:r>
            <a:r>
              <a:rPr lang="en-US" sz="4400" spc="-5" dirty="0">
                <a:latin typeface="Sitka Heading Semibold" pitchFamily="2" charset="0"/>
              </a:rPr>
              <a:t>Operator</a:t>
            </a:r>
            <a:r>
              <a:rPr lang="en-US" sz="4400" spc="-25" dirty="0">
                <a:latin typeface="Sitka Heading Semibold" pitchFamily="2" charset="0"/>
              </a:rPr>
              <a:t> </a:t>
            </a:r>
            <a:r>
              <a:rPr lang="en-US" sz="4400" spc="-5" dirty="0">
                <a:latin typeface="Sitka Heading Semibold" pitchFamily="2" charset="0"/>
              </a:rPr>
              <a:t>&gt;&gt;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F4B09B-79A5-49C2-8975-D7497C362FFC}"/>
              </a:ext>
            </a:extLst>
          </p:cNvPr>
          <p:cNvSpPr txBox="1"/>
          <p:nvPr/>
        </p:nvSpPr>
        <p:spPr>
          <a:xfrm>
            <a:off x="998616" y="1527162"/>
            <a:ext cx="10451263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marR="168275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When we </a:t>
            </a:r>
            <a:r>
              <a:rPr lang="en-US" sz="2400" spc="-5" dirty="0">
                <a:latin typeface="Sitka Text" panose="02000505000000020004" pitchFamily="2" charset="0"/>
                <a:cs typeface="Arial"/>
              </a:rPr>
              <a:t>apply 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the </a:t>
            </a:r>
            <a:r>
              <a:rPr lang="en-US" sz="2400" spc="-5" dirty="0">
                <a:latin typeface="Sitka Text" panose="02000505000000020004" pitchFamily="2" charset="0"/>
                <a:cs typeface="Arial"/>
              </a:rPr>
              <a:t>right shift operator 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&gt;&gt;, the </a:t>
            </a:r>
            <a:r>
              <a:rPr lang="en-US" sz="2400" spc="-5" dirty="0">
                <a:latin typeface="Sitka Text" panose="02000505000000020004" pitchFamily="2" charset="0"/>
                <a:cs typeface="Arial"/>
              </a:rPr>
              <a:t>value gets  divided by 2 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to the </a:t>
            </a:r>
            <a:r>
              <a:rPr lang="en-US" sz="2400" spc="-5" dirty="0">
                <a:latin typeface="Sitka Text" panose="02000505000000020004" pitchFamily="2" charset="0"/>
                <a:cs typeface="Arial"/>
              </a:rPr>
              <a:t>power 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of </a:t>
            </a:r>
            <a:r>
              <a:rPr lang="en-US" sz="2400" spc="-5" dirty="0">
                <a:latin typeface="Sitka Text" panose="02000505000000020004" pitchFamily="2" charset="0"/>
                <a:cs typeface="Arial"/>
              </a:rPr>
              <a:t>number specified 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after the  </a:t>
            </a:r>
            <a:r>
              <a:rPr lang="en-US" sz="2400" spc="-20" dirty="0">
                <a:latin typeface="Sitka Text" panose="02000505000000020004" pitchFamily="2" charset="0"/>
                <a:cs typeface="Arial"/>
              </a:rPr>
              <a:t>operator.</a:t>
            </a:r>
          </a:p>
          <a:p>
            <a:pPr marL="355600" marR="168275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spc="-5" dirty="0">
                <a:latin typeface="Sitka Text" panose="02000505000000020004" pitchFamily="2" charset="0"/>
                <a:cs typeface="Arial"/>
              </a:rPr>
              <a:t>int 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x = </a:t>
            </a:r>
            <a:r>
              <a:rPr lang="en-US" sz="2400" spc="-5" dirty="0">
                <a:latin typeface="Sitka Text" panose="02000505000000020004" pitchFamily="2" charset="0"/>
                <a:cs typeface="Arial"/>
              </a:rPr>
              <a:t>16;  </a:t>
            </a:r>
          </a:p>
          <a:p>
            <a:pPr marL="355600" marR="168275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x = x &gt;&gt;</a:t>
            </a:r>
            <a:r>
              <a:rPr lang="en-US" sz="2400" spc="-130" dirty="0">
                <a:latin typeface="Sitka Text" panose="02000505000000020004" pitchFamily="2" charset="0"/>
                <a:cs typeface="Arial"/>
              </a:rPr>
              <a:t> </a:t>
            </a:r>
            <a:r>
              <a:rPr lang="en-US" sz="2400" spc="-5" dirty="0">
                <a:latin typeface="Sitka Text" panose="02000505000000020004" pitchFamily="2" charset="0"/>
                <a:cs typeface="Arial"/>
              </a:rPr>
              <a:t>3;</a:t>
            </a:r>
            <a:endParaRPr lang="en-US" sz="2400" dirty="0">
              <a:latin typeface="Sitka Text" panose="02000505000000020004" pitchFamily="2" charset="0"/>
              <a:cs typeface="Arial"/>
            </a:endParaRPr>
          </a:p>
          <a:p>
            <a:pPr marL="355600" marR="168275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spc="-10" dirty="0">
                <a:latin typeface="Sitka Text" panose="02000505000000020004" pitchFamily="2" charset="0"/>
                <a:cs typeface="Arial"/>
              </a:rPr>
              <a:t>16 </a:t>
            </a:r>
            <a:r>
              <a:rPr lang="en-US" sz="2400" spc="-5" dirty="0">
                <a:latin typeface="Sitka Text" panose="02000505000000020004" pitchFamily="2" charset="0"/>
                <a:cs typeface="Arial"/>
              </a:rPr>
              <a:t>will be divided by the value 2 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to  the </a:t>
            </a:r>
            <a:r>
              <a:rPr lang="en-US" sz="2400" spc="-5" dirty="0">
                <a:latin typeface="Sitka Text" panose="02000505000000020004" pitchFamily="2" charset="0"/>
                <a:cs typeface="Arial"/>
              </a:rPr>
              <a:t>power 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of </a:t>
            </a:r>
            <a:r>
              <a:rPr lang="en-US" sz="2400" spc="-5" dirty="0">
                <a:latin typeface="Sitka Text" panose="02000505000000020004" pitchFamily="2" charset="0"/>
                <a:cs typeface="Arial"/>
              </a:rPr>
              <a:t>3, which is</a:t>
            </a:r>
            <a:r>
              <a:rPr lang="en-US" sz="2400" spc="40" dirty="0">
                <a:latin typeface="Sitka Text" panose="02000505000000020004" pitchFamily="2" charset="0"/>
                <a:cs typeface="Arial"/>
              </a:rPr>
              <a:t> 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8.</a:t>
            </a:r>
          </a:p>
          <a:p>
            <a:pPr marL="355600" marR="168275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spc="-5" dirty="0">
                <a:latin typeface="Sitka Text" panose="02000505000000020004" pitchFamily="2" charset="0"/>
                <a:cs typeface="Arial"/>
              </a:rPr>
              <a:t>The result is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 2.</a:t>
            </a:r>
          </a:p>
          <a:p>
            <a:pPr marL="355600" marR="168275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Sitka Text" panose="02000505000000020004" pitchFamily="2" charset="0"/>
              <a:cs typeface="Arial"/>
            </a:endParaRPr>
          </a:p>
        </p:txBody>
      </p:sp>
      <p:graphicFrame>
        <p:nvGraphicFramePr>
          <p:cNvPr id="9" name="object 103">
            <a:extLst>
              <a:ext uri="{FF2B5EF4-FFF2-40B4-BE49-F238E27FC236}">
                <a16:creationId xmlns:a16="http://schemas.microsoft.com/office/drawing/2014/main" id="{313C8945-8D7F-4E2E-9EE5-A30CC17C12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569110"/>
              </p:ext>
            </p:extLst>
          </p:nvPr>
        </p:nvGraphicFramePr>
        <p:xfrm>
          <a:off x="1259233" y="4680636"/>
          <a:ext cx="8229600" cy="2936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</a:tblGrid>
              <a:tr h="293624">
                <a:tc>
                  <a:txBody>
                    <a:bodyPr/>
                    <a:lstStyle/>
                    <a:p>
                      <a:pPr marL="64769">
                        <a:lnSpc>
                          <a:spcPts val="213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ts val="213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ts val="213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213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213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213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213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213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213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213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213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213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213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213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213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213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213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213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213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213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213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213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213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213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213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213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213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213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213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213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213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213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object 102">
            <a:extLst>
              <a:ext uri="{FF2B5EF4-FFF2-40B4-BE49-F238E27FC236}">
                <a16:creationId xmlns:a16="http://schemas.microsoft.com/office/drawing/2014/main" id="{C7FD005C-BCB8-4FE7-AE1D-183F7C3B38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651678"/>
              </p:ext>
            </p:extLst>
          </p:nvPr>
        </p:nvGraphicFramePr>
        <p:xfrm>
          <a:off x="1259233" y="5473996"/>
          <a:ext cx="8272770" cy="3008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5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8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78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8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78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78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78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78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5781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5781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5781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5781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5781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5781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5781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5781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5781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5781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5781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5781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5781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5781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5781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5781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5781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57809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57809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57809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57809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57809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</a:tblGrid>
              <a:tr h="300863"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1" name="object 104">
            <a:extLst>
              <a:ext uri="{FF2B5EF4-FFF2-40B4-BE49-F238E27FC236}">
                <a16:creationId xmlns:a16="http://schemas.microsoft.com/office/drawing/2014/main" id="{514BA40F-124A-4551-AC4A-1EBB81612B35}"/>
              </a:ext>
            </a:extLst>
          </p:cNvPr>
          <p:cNvGrpSpPr/>
          <p:nvPr/>
        </p:nvGrpSpPr>
        <p:grpSpPr>
          <a:xfrm>
            <a:off x="8181652" y="5688354"/>
            <a:ext cx="1123315" cy="565785"/>
            <a:chOff x="7402068" y="5013959"/>
            <a:chExt cx="1123315" cy="565785"/>
          </a:xfrm>
        </p:grpSpPr>
        <p:sp>
          <p:nvSpPr>
            <p:cNvPr id="12" name="object 105">
              <a:extLst>
                <a:ext uri="{FF2B5EF4-FFF2-40B4-BE49-F238E27FC236}">
                  <a16:creationId xmlns:a16="http://schemas.microsoft.com/office/drawing/2014/main" id="{2FA3FE90-B3BC-40E2-B866-76A19316653E}"/>
                </a:ext>
              </a:extLst>
            </p:cNvPr>
            <p:cNvSpPr/>
            <p:nvPr/>
          </p:nvSpPr>
          <p:spPr>
            <a:xfrm>
              <a:off x="7402068" y="5013959"/>
              <a:ext cx="315468" cy="5654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06">
              <a:extLst>
                <a:ext uri="{FF2B5EF4-FFF2-40B4-BE49-F238E27FC236}">
                  <a16:creationId xmlns:a16="http://schemas.microsoft.com/office/drawing/2014/main" id="{A8981A4E-E768-4D07-84E5-76F170AB1E70}"/>
                </a:ext>
              </a:extLst>
            </p:cNvPr>
            <p:cNvSpPr/>
            <p:nvPr/>
          </p:nvSpPr>
          <p:spPr>
            <a:xfrm>
              <a:off x="7499604" y="5151881"/>
              <a:ext cx="120650" cy="365125"/>
            </a:xfrm>
            <a:custGeom>
              <a:avLst/>
              <a:gdLst/>
              <a:ahLst/>
              <a:cxnLst/>
              <a:rect l="l" t="t" r="r" b="b"/>
              <a:pathLst>
                <a:path w="120650" h="365125">
                  <a:moveTo>
                    <a:pt x="60198" y="51289"/>
                  </a:moveTo>
                  <a:lnTo>
                    <a:pt x="47244" y="73496"/>
                  </a:lnTo>
                  <a:lnTo>
                    <a:pt x="47244" y="365125"/>
                  </a:lnTo>
                  <a:lnTo>
                    <a:pt x="73151" y="365125"/>
                  </a:lnTo>
                  <a:lnTo>
                    <a:pt x="73151" y="73496"/>
                  </a:lnTo>
                  <a:lnTo>
                    <a:pt x="60198" y="51289"/>
                  </a:lnTo>
                  <a:close/>
                </a:path>
                <a:path w="120650" h="365125">
                  <a:moveTo>
                    <a:pt x="60198" y="0"/>
                  </a:moveTo>
                  <a:lnTo>
                    <a:pt x="3682" y="96901"/>
                  </a:lnTo>
                  <a:lnTo>
                    <a:pt x="0" y="102997"/>
                  </a:lnTo>
                  <a:lnTo>
                    <a:pt x="2159" y="110998"/>
                  </a:lnTo>
                  <a:lnTo>
                    <a:pt x="8381" y="114554"/>
                  </a:lnTo>
                  <a:lnTo>
                    <a:pt x="14477" y="118110"/>
                  </a:lnTo>
                  <a:lnTo>
                    <a:pt x="22478" y="116078"/>
                  </a:lnTo>
                  <a:lnTo>
                    <a:pt x="26035" y="109855"/>
                  </a:lnTo>
                  <a:lnTo>
                    <a:pt x="47244" y="73496"/>
                  </a:lnTo>
                  <a:lnTo>
                    <a:pt x="47244" y="25654"/>
                  </a:lnTo>
                  <a:lnTo>
                    <a:pt x="75160" y="25654"/>
                  </a:lnTo>
                  <a:lnTo>
                    <a:pt x="60198" y="0"/>
                  </a:lnTo>
                  <a:close/>
                </a:path>
                <a:path w="120650" h="365125">
                  <a:moveTo>
                    <a:pt x="75160" y="25654"/>
                  </a:moveTo>
                  <a:lnTo>
                    <a:pt x="73151" y="25654"/>
                  </a:lnTo>
                  <a:lnTo>
                    <a:pt x="73151" y="73496"/>
                  </a:lnTo>
                  <a:lnTo>
                    <a:pt x="94361" y="109855"/>
                  </a:lnTo>
                  <a:lnTo>
                    <a:pt x="97917" y="116078"/>
                  </a:lnTo>
                  <a:lnTo>
                    <a:pt x="105918" y="118110"/>
                  </a:lnTo>
                  <a:lnTo>
                    <a:pt x="112014" y="114554"/>
                  </a:lnTo>
                  <a:lnTo>
                    <a:pt x="118237" y="110998"/>
                  </a:lnTo>
                  <a:lnTo>
                    <a:pt x="120269" y="102997"/>
                  </a:lnTo>
                  <a:lnTo>
                    <a:pt x="75160" y="25654"/>
                  </a:lnTo>
                  <a:close/>
                </a:path>
                <a:path w="120650" h="365125">
                  <a:moveTo>
                    <a:pt x="73151" y="25654"/>
                  </a:moveTo>
                  <a:lnTo>
                    <a:pt x="47244" y="25654"/>
                  </a:lnTo>
                  <a:lnTo>
                    <a:pt x="47244" y="73496"/>
                  </a:lnTo>
                  <a:lnTo>
                    <a:pt x="60198" y="51289"/>
                  </a:lnTo>
                  <a:lnTo>
                    <a:pt x="49022" y="32131"/>
                  </a:lnTo>
                  <a:lnTo>
                    <a:pt x="73151" y="32131"/>
                  </a:lnTo>
                  <a:lnTo>
                    <a:pt x="73151" y="25654"/>
                  </a:lnTo>
                  <a:close/>
                </a:path>
                <a:path w="120650" h="365125">
                  <a:moveTo>
                    <a:pt x="73151" y="32131"/>
                  </a:moveTo>
                  <a:lnTo>
                    <a:pt x="71374" y="32131"/>
                  </a:lnTo>
                  <a:lnTo>
                    <a:pt x="60198" y="51289"/>
                  </a:lnTo>
                  <a:lnTo>
                    <a:pt x="73151" y="73496"/>
                  </a:lnTo>
                  <a:lnTo>
                    <a:pt x="73151" y="32131"/>
                  </a:lnTo>
                  <a:close/>
                </a:path>
                <a:path w="120650" h="365125">
                  <a:moveTo>
                    <a:pt x="71374" y="32131"/>
                  </a:moveTo>
                  <a:lnTo>
                    <a:pt x="49022" y="32131"/>
                  </a:lnTo>
                  <a:lnTo>
                    <a:pt x="60198" y="51289"/>
                  </a:lnTo>
                  <a:lnTo>
                    <a:pt x="71374" y="3213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07">
              <a:extLst>
                <a:ext uri="{FF2B5EF4-FFF2-40B4-BE49-F238E27FC236}">
                  <a16:creationId xmlns:a16="http://schemas.microsoft.com/office/drawing/2014/main" id="{565B4732-D47C-408B-B211-C58195C0A75A}"/>
                </a:ext>
              </a:extLst>
            </p:cNvPr>
            <p:cNvSpPr/>
            <p:nvPr/>
          </p:nvSpPr>
          <p:spPr>
            <a:xfrm>
              <a:off x="7661148" y="5013959"/>
              <a:ext cx="315468" cy="5654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08">
              <a:extLst>
                <a:ext uri="{FF2B5EF4-FFF2-40B4-BE49-F238E27FC236}">
                  <a16:creationId xmlns:a16="http://schemas.microsoft.com/office/drawing/2014/main" id="{88C55077-BA95-40CE-8AC0-C1271748FF10}"/>
                </a:ext>
              </a:extLst>
            </p:cNvPr>
            <p:cNvSpPr/>
            <p:nvPr/>
          </p:nvSpPr>
          <p:spPr>
            <a:xfrm>
              <a:off x="7758811" y="5151881"/>
              <a:ext cx="120650" cy="365125"/>
            </a:xfrm>
            <a:custGeom>
              <a:avLst/>
              <a:gdLst/>
              <a:ahLst/>
              <a:cxnLst/>
              <a:rect l="l" t="t" r="r" b="b"/>
              <a:pathLst>
                <a:path w="120650" h="365125">
                  <a:moveTo>
                    <a:pt x="60071" y="51289"/>
                  </a:moveTo>
                  <a:lnTo>
                    <a:pt x="47117" y="73496"/>
                  </a:lnTo>
                  <a:lnTo>
                    <a:pt x="47117" y="365125"/>
                  </a:lnTo>
                  <a:lnTo>
                    <a:pt x="73025" y="365125"/>
                  </a:lnTo>
                  <a:lnTo>
                    <a:pt x="73025" y="73496"/>
                  </a:lnTo>
                  <a:lnTo>
                    <a:pt x="60071" y="51289"/>
                  </a:lnTo>
                  <a:close/>
                </a:path>
                <a:path w="120650" h="365125">
                  <a:moveTo>
                    <a:pt x="60071" y="0"/>
                  </a:moveTo>
                  <a:lnTo>
                    <a:pt x="0" y="102997"/>
                  </a:lnTo>
                  <a:lnTo>
                    <a:pt x="2032" y="110998"/>
                  </a:lnTo>
                  <a:lnTo>
                    <a:pt x="8255" y="114554"/>
                  </a:lnTo>
                  <a:lnTo>
                    <a:pt x="14350" y="118110"/>
                  </a:lnTo>
                  <a:lnTo>
                    <a:pt x="22352" y="116078"/>
                  </a:lnTo>
                  <a:lnTo>
                    <a:pt x="25908" y="109855"/>
                  </a:lnTo>
                  <a:lnTo>
                    <a:pt x="47117" y="73496"/>
                  </a:lnTo>
                  <a:lnTo>
                    <a:pt x="47117" y="25654"/>
                  </a:lnTo>
                  <a:lnTo>
                    <a:pt x="75033" y="25654"/>
                  </a:lnTo>
                  <a:lnTo>
                    <a:pt x="60071" y="0"/>
                  </a:lnTo>
                  <a:close/>
                </a:path>
                <a:path w="120650" h="365125">
                  <a:moveTo>
                    <a:pt x="75033" y="25654"/>
                  </a:moveTo>
                  <a:lnTo>
                    <a:pt x="73025" y="25654"/>
                  </a:lnTo>
                  <a:lnTo>
                    <a:pt x="73025" y="73496"/>
                  </a:lnTo>
                  <a:lnTo>
                    <a:pt x="94234" y="109855"/>
                  </a:lnTo>
                  <a:lnTo>
                    <a:pt x="97790" y="116078"/>
                  </a:lnTo>
                  <a:lnTo>
                    <a:pt x="105791" y="118110"/>
                  </a:lnTo>
                  <a:lnTo>
                    <a:pt x="111887" y="114554"/>
                  </a:lnTo>
                  <a:lnTo>
                    <a:pt x="118110" y="110998"/>
                  </a:lnTo>
                  <a:lnTo>
                    <a:pt x="120142" y="102997"/>
                  </a:lnTo>
                  <a:lnTo>
                    <a:pt x="75033" y="25654"/>
                  </a:lnTo>
                  <a:close/>
                </a:path>
                <a:path w="120650" h="365125">
                  <a:moveTo>
                    <a:pt x="73025" y="25654"/>
                  </a:moveTo>
                  <a:lnTo>
                    <a:pt x="47117" y="25654"/>
                  </a:lnTo>
                  <a:lnTo>
                    <a:pt x="47117" y="73496"/>
                  </a:lnTo>
                  <a:lnTo>
                    <a:pt x="60071" y="51289"/>
                  </a:lnTo>
                  <a:lnTo>
                    <a:pt x="48895" y="32131"/>
                  </a:lnTo>
                  <a:lnTo>
                    <a:pt x="73025" y="32131"/>
                  </a:lnTo>
                  <a:lnTo>
                    <a:pt x="73025" y="25654"/>
                  </a:lnTo>
                  <a:close/>
                </a:path>
                <a:path w="120650" h="365125">
                  <a:moveTo>
                    <a:pt x="73025" y="32131"/>
                  </a:moveTo>
                  <a:lnTo>
                    <a:pt x="71247" y="32131"/>
                  </a:lnTo>
                  <a:lnTo>
                    <a:pt x="60071" y="51289"/>
                  </a:lnTo>
                  <a:lnTo>
                    <a:pt x="73025" y="73496"/>
                  </a:lnTo>
                  <a:lnTo>
                    <a:pt x="73025" y="32131"/>
                  </a:lnTo>
                  <a:close/>
                </a:path>
                <a:path w="120650" h="365125">
                  <a:moveTo>
                    <a:pt x="71247" y="32131"/>
                  </a:moveTo>
                  <a:lnTo>
                    <a:pt x="48895" y="32131"/>
                  </a:lnTo>
                  <a:lnTo>
                    <a:pt x="60071" y="51289"/>
                  </a:lnTo>
                  <a:lnTo>
                    <a:pt x="71247" y="3213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09">
              <a:extLst>
                <a:ext uri="{FF2B5EF4-FFF2-40B4-BE49-F238E27FC236}">
                  <a16:creationId xmlns:a16="http://schemas.microsoft.com/office/drawing/2014/main" id="{F94A24A8-A246-4A43-83BC-0F6C61ABC3CC}"/>
                </a:ext>
              </a:extLst>
            </p:cNvPr>
            <p:cNvSpPr/>
            <p:nvPr/>
          </p:nvSpPr>
          <p:spPr>
            <a:xfrm>
              <a:off x="7935468" y="5013959"/>
              <a:ext cx="315468" cy="5654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10">
              <a:extLst>
                <a:ext uri="{FF2B5EF4-FFF2-40B4-BE49-F238E27FC236}">
                  <a16:creationId xmlns:a16="http://schemas.microsoft.com/office/drawing/2014/main" id="{0F98E86B-4E56-44B9-B607-2C914C60916B}"/>
                </a:ext>
              </a:extLst>
            </p:cNvPr>
            <p:cNvSpPr/>
            <p:nvPr/>
          </p:nvSpPr>
          <p:spPr>
            <a:xfrm>
              <a:off x="8033004" y="5151881"/>
              <a:ext cx="120650" cy="365125"/>
            </a:xfrm>
            <a:custGeom>
              <a:avLst/>
              <a:gdLst/>
              <a:ahLst/>
              <a:cxnLst/>
              <a:rect l="l" t="t" r="r" b="b"/>
              <a:pathLst>
                <a:path w="120650" h="365125">
                  <a:moveTo>
                    <a:pt x="60198" y="51289"/>
                  </a:moveTo>
                  <a:lnTo>
                    <a:pt x="47244" y="73496"/>
                  </a:lnTo>
                  <a:lnTo>
                    <a:pt x="47244" y="365125"/>
                  </a:lnTo>
                  <a:lnTo>
                    <a:pt x="73151" y="365125"/>
                  </a:lnTo>
                  <a:lnTo>
                    <a:pt x="73151" y="73496"/>
                  </a:lnTo>
                  <a:lnTo>
                    <a:pt x="60198" y="51289"/>
                  </a:lnTo>
                  <a:close/>
                </a:path>
                <a:path w="120650" h="365125">
                  <a:moveTo>
                    <a:pt x="60198" y="0"/>
                  </a:moveTo>
                  <a:lnTo>
                    <a:pt x="3682" y="96901"/>
                  </a:lnTo>
                  <a:lnTo>
                    <a:pt x="0" y="102997"/>
                  </a:lnTo>
                  <a:lnTo>
                    <a:pt x="2159" y="110998"/>
                  </a:lnTo>
                  <a:lnTo>
                    <a:pt x="8381" y="114554"/>
                  </a:lnTo>
                  <a:lnTo>
                    <a:pt x="14477" y="118110"/>
                  </a:lnTo>
                  <a:lnTo>
                    <a:pt x="22478" y="116078"/>
                  </a:lnTo>
                  <a:lnTo>
                    <a:pt x="26035" y="109855"/>
                  </a:lnTo>
                  <a:lnTo>
                    <a:pt x="47244" y="73496"/>
                  </a:lnTo>
                  <a:lnTo>
                    <a:pt x="47244" y="25654"/>
                  </a:lnTo>
                  <a:lnTo>
                    <a:pt x="75160" y="25654"/>
                  </a:lnTo>
                  <a:lnTo>
                    <a:pt x="60198" y="0"/>
                  </a:lnTo>
                  <a:close/>
                </a:path>
                <a:path w="120650" h="365125">
                  <a:moveTo>
                    <a:pt x="75160" y="25654"/>
                  </a:moveTo>
                  <a:lnTo>
                    <a:pt x="73151" y="25654"/>
                  </a:lnTo>
                  <a:lnTo>
                    <a:pt x="73151" y="73496"/>
                  </a:lnTo>
                  <a:lnTo>
                    <a:pt x="94361" y="109855"/>
                  </a:lnTo>
                  <a:lnTo>
                    <a:pt x="97917" y="116078"/>
                  </a:lnTo>
                  <a:lnTo>
                    <a:pt x="105918" y="118110"/>
                  </a:lnTo>
                  <a:lnTo>
                    <a:pt x="112014" y="114554"/>
                  </a:lnTo>
                  <a:lnTo>
                    <a:pt x="118237" y="110998"/>
                  </a:lnTo>
                  <a:lnTo>
                    <a:pt x="120269" y="102997"/>
                  </a:lnTo>
                  <a:lnTo>
                    <a:pt x="75160" y="25654"/>
                  </a:lnTo>
                  <a:close/>
                </a:path>
                <a:path w="120650" h="365125">
                  <a:moveTo>
                    <a:pt x="73151" y="25654"/>
                  </a:moveTo>
                  <a:lnTo>
                    <a:pt x="47244" y="25654"/>
                  </a:lnTo>
                  <a:lnTo>
                    <a:pt x="47244" y="73496"/>
                  </a:lnTo>
                  <a:lnTo>
                    <a:pt x="60198" y="51289"/>
                  </a:lnTo>
                  <a:lnTo>
                    <a:pt x="49022" y="32131"/>
                  </a:lnTo>
                  <a:lnTo>
                    <a:pt x="73151" y="32131"/>
                  </a:lnTo>
                  <a:lnTo>
                    <a:pt x="73151" y="25654"/>
                  </a:lnTo>
                  <a:close/>
                </a:path>
                <a:path w="120650" h="365125">
                  <a:moveTo>
                    <a:pt x="73151" y="32131"/>
                  </a:moveTo>
                  <a:lnTo>
                    <a:pt x="71374" y="32131"/>
                  </a:lnTo>
                  <a:lnTo>
                    <a:pt x="60198" y="51289"/>
                  </a:lnTo>
                  <a:lnTo>
                    <a:pt x="73151" y="73496"/>
                  </a:lnTo>
                  <a:lnTo>
                    <a:pt x="73151" y="32131"/>
                  </a:lnTo>
                  <a:close/>
                </a:path>
                <a:path w="120650" h="365125">
                  <a:moveTo>
                    <a:pt x="71374" y="32131"/>
                  </a:moveTo>
                  <a:lnTo>
                    <a:pt x="49022" y="32131"/>
                  </a:lnTo>
                  <a:lnTo>
                    <a:pt x="60198" y="51289"/>
                  </a:lnTo>
                  <a:lnTo>
                    <a:pt x="71374" y="3213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11">
              <a:extLst>
                <a:ext uri="{FF2B5EF4-FFF2-40B4-BE49-F238E27FC236}">
                  <a16:creationId xmlns:a16="http://schemas.microsoft.com/office/drawing/2014/main" id="{9E93E557-12CE-4E40-A3CC-AB69AB765F21}"/>
                </a:ext>
              </a:extLst>
            </p:cNvPr>
            <p:cNvSpPr/>
            <p:nvPr/>
          </p:nvSpPr>
          <p:spPr>
            <a:xfrm>
              <a:off x="8209788" y="5013959"/>
              <a:ext cx="315468" cy="5654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12">
              <a:extLst>
                <a:ext uri="{FF2B5EF4-FFF2-40B4-BE49-F238E27FC236}">
                  <a16:creationId xmlns:a16="http://schemas.microsoft.com/office/drawing/2014/main" id="{D376546F-21D2-42A3-9CEC-50A59A48FDB3}"/>
                </a:ext>
              </a:extLst>
            </p:cNvPr>
            <p:cNvSpPr/>
            <p:nvPr/>
          </p:nvSpPr>
          <p:spPr>
            <a:xfrm>
              <a:off x="8307324" y="5151881"/>
              <a:ext cx="120650" cy="365125"/>
            </a:xfrm>
            <a:custGeom>
              <a:avLst/>
              <a:gdLst/>
              <a:ahLst/>
              <a:cxnLst/>
              <a:rect l="l" t="t" r="r" b="b"/>
              <a:pathLst>
                <a:path w="120650" h="365125">
                  <a:moveTo>
                    <a:pt x="60198" y="51289"/>
                  </a:moveTo>
                  <a:lnTo>
                    <a:pt x="47244" y="73496"/>
                  </a:lnTo>
                  <a:lnTo>
                    <a:pt x="47244" y="365125"/>
                  </a:lnTo>
                  <a:lnTo>
                    <a:pt x="73151" y="365125"/>
                  </a:lnTo>
                  <a:lnTo>
                    <a:pt x="73151" y="73496"/>
                  </a:lnTo>
                  <a:lnTo>
                    <a:pt x="60198" y="51289"/>
                  </a:lnTo>
                  <a:close/>
                </a:path>
                <a:path w="120650" h="365125">
                  <a:moveTo>
                    <a:pt x="60198" y="0"/>
                  </a:moveTo>
                  <a:lnTo>
                    <a:pt x="3682" y="96901"/>
                  </a:lnTo>
                  <a:lnTo>
                    <a:pt x="0" y="102997"/>
                  </a:lnTo>
                  <a:lnTo>
                    <a:pt x="2158" y="110998"/>
                  </a:lnTo>
                  <a:lnTo>
                    <a:pt x="8381" y="114554"/>
                  </a:lnTo>
                  <a:lnTo>
                    <a:pt x="14477" y="118110"/>
                  </a:lnTo>
                  <a:lnTo>
                    <a:pt x="22478" y="116078"/>
                  </a:lnTo>
                  <a:lnTo>
                    <a:pt x="26034" y="109855"/>
                  </a:lnTo>
                  <a:lnTo>
                    <a:pt x="47244" y="73496"/>
                  </a:lnTo>
                  <a:lnTo>
                    <a:pt x="47244" y="25654"/>
                  </a:lnTo>
                  <a:lnTo>
                    <a:pt x="75160" y="25654"/>
                  </a:lnTo>
                  <a:lnTo>
                    <a:pt x="60198" y="0"/>
                  </a:lnTo>
                  <a:close/>
                </a:path>
                <a:path w="120650" h="365125">
                  <a:moveTo>
                    <a:pt x="75160" y="25654"/>
                  </a:moveTo>
                  <a:lnTo>
                    <a:pt x="73151" y="25654"/>
                  </a:lnTo>
                  <a:lnTo>
                    <a:pt x="73151" y="73496"/>
                  </a:lnTo>
                  <a:lnTo>
                    <a:pt x="94360" y="109855"/>
                  </a:lnTo>
                  <a:lnTo>
                    <a:pt x="97917" y="116078"/>
                  </a:lnTo>
                  <a:lnTo>
                    <a:pt x="105918" y="118110"/>
                  </a:lnTo>
                  <a:lnTo>
                    <a:pt x="112014" y="114554"/>
                  </a:lnTo>
                  <a:lnTo>
                    <a:pt x="118236" y="110998"/>
                  </a:lnTo>
                  <a:lnTo>
                    <a:pt x="120269" y="102997"/>
                  </a:lnTo>
                  <a:lnTo>
                    <a:pt x="75160" y="25654"/>
                  </a:lnTo>
                  <a:close/>
                </a:path>
                <a:path w="120650" h="365125">
                  <a:moveTo>
                    <a:pt x="73151" y="25654"/>
                  </a:moveTo>
                  <a:lnTo>
                    <a:pt x="47244" y="25654"/>
                  </a:lnTo>
                  <a:lnTo>
                    <a:pt x="47244" y="73496"/>
                  </a:lnTo>
                  <a:lnTo>
                    <a:pt x="60198" y="51289"/>
                  </a:lnTo>
                  <a:lnTo>
                    <a:pt x="49022" y="32131"/>
                  </a:lnTo>
                  <a:lnTo>
                    <a:pt x="73151" y="32131"/>
                  </a:lnTo>
                  <a:lnTo>
                    <a:pt x="73151" y="25654"/>
                  </a:lnTo>
                  <a:close/>
                </a:path>
                <a:path w="120650" h="365125">
                  <a:moveTo>
                    <a:pt x="73151" y="32131"/>
                  </a:moveTo>
                  <a:lnTo>
                    <a:pt x="71374" y="32131"/>
                  </a:lnTo>
                  <a:lnTo>
                    <a:pt x="60198" y="51289"/>
                  </a:lnTo>
                  <a:lnTo>
                    <a:pt x="73151" y="73496"/>
                  </a:lnTo>
                  <a:lnTo>
                    <a:pt x="73151" y="32131"/>
                  </a:lnTo>
                  <a:close/>
                </a:path>
                <a:path w="120650" h="365125">
                  <a:moveTo>
                    <a:pt x="71374" y="32131"/>
                  </a:moveTo>
                  <a:lnTo>
                    <a:pt x="49022" y="32131"/>
                  </a:lnTo>
                  <a:lnTo>
                    <a:pt x="60198" y="51289"/>
                  </a:lnTo>
                  <a:lnTo>
                    <a:pt x="71374" y="3213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4" name="Group 23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25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480776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07" name="Image" r:id="rId5" imgW="6412680" imgH="1942560" progId="Photoshop.Image.12">
                    <p:embed/>
                  </p:oleObj>
                </mc:Choice>
                <mc:Fallback>
                  <p:oleObj name="Image" r:id="rId5" imgW="6412680" imgH="1942560" progId="Photoshop.Image.12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51107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6503330" y="876993"/>
            <a:ext cx="56886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698375" y="331886"/>
            <a:ext cx="562461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spc="-5" dirty="0">
                <a:latin typeface="Sitka Heading Semibold" pitchFamily="2" charset="0"/>
              </a:rPr>
              <a:t>Left Shift Operator</a:t>
            </a:r>
            <a:r>
              <a:rPr lang="en-US" sz="4400" dirty="0">
                <a:latin typeface="Sitka Heading Semibold" pitchFamily="2" charset="0"/>
              </a:rPr>
              <a:t> </a:t>
            </a:r>
            <a:r>
              <a:rPr lang="en-US" sz="4400" spc="-5" dirty="0">
                <a:latin typeface="Sitka Heading Semibold" pitchFamily="2" charset="0"/>
              </a:rPr>
              <a:t>&lt;&lt;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F4B09B-79A5-49C2-8975-D7497C362FFC}"/>
              </a:ext>
            </a:extLst>
          </p:cNvPr>
          <p:cNvSpPr txBox="1"/>
          <p:nvPr/>
        </p:nvSpPr>
        <p:spPr>
          <a:xfrm>
            <a:off x="998616" y="1527162"/>
            <a:ext cx="10451263" cy="3216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marR="168275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When we </a:t>
            </a:r>
            <a:r>
              <a:rPr lang="en-US" sz="2400" spc="-5" dirty="0">
                <a:latin typeface="Sitka Text" panose="02000505000000020004" pitchFamily="2" charset="0"/>
                <a:cs typeface="Arial"/>
              </a:rPr>
              <a:t>apply 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the </a:t>
            </a:r>
            <a:r>
              <a:rPr lang="en-US" sz="2400" spc="-5" dirty="0">
                <a:latin typeface="Sitka Text" panose="02000505000000020004" pitchFamily="2" charset="0"/>
                <a:cs typeface="Arial"/>
              </a:rPr>
              <a:t>left shift operator 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&lt;&lt;, the </a:t>
            </a:r>
            <a:r>
              <a:rPr lang="en-US" sz="2400" spc="-5" dirty="0">
                <a:latin typeface="Sitka Text" panose="02000505000000020004" pitchFamily="2" charset="0"/>
                <a:cs typeface="Arial"/>
              </a:rPr>
              <a:t>value gets  multiplied by 2 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to the </a:t>
            </a:r>
            <a:r>
              <a:rPr lang="en-US" sz="2400" spc="-5" dirty="0">
                <a:latin typeface="Sitka Text" panose="02000505000000020004" pitchFamily="2" charset="0"/>
                <a:cs typeface="Arial"/>
              </a:rPr>
              <a:t>power 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of </a:t>
            </a:r>
            <a:r>
              <a:rPr lang="en-US" sz="2400" spc="-5" dirty="0">
                <a:latin typeface="Sitka Text" panose="02000505000000020004" pitchFamily="2" charset="0"/>
                <a:cs typeface="Arial"/>
              </a:rPr>
              <a:t>number specified 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after the  </a:t>
            </a:r>
            <a:r>
              <a:rPr lang="en-US" sz="2400" spc="-20" dirty="0">
                <a:latin typeface="Sitka Text" panose="02000505000000020004" pitchFamily="2" charset="0"/>
                <a:cs typeface="Arial"/>
              </a:rPr>
              <a:t>operator.</a:t>
            </a:r>
          </a:p>
          <a:p>
            <a:pPr marL="469900">
              <a:lnSpc>
                <a:spcPct val="100000"/>
              </a:lnSpc>
            </a:pPr>
            <a:r>
              <a:rPr lang="en-US" sz="2400" spc="-5" dirty="0">
                <a:latin typeface="Sitka Text" panose="02000505000000020004" pitchFamily="2" charset="0"/>
                <a:cs typeface="Arial"/>
              </a:rPr>
              <a:t>int 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x =</a:t>
            </a:r>
            <a:r>
              <a:rPr lang="en-US" sz="2400" spc="-5" dirty="0">
                <a:latin typeface="Sitka Text" panose="02000505000000020004" pitchFamily="2" charset="0"/>
                <a:cs typeface="Arial"/>
              </a:rPr>
              <a:t> 8;</a:t>
            </a:r>
            <a:endParaRPr lang="en-US" sz="2400" dirty="0">
              <a:latin typeface="Sitka Text" panose="02000505000000020004" pitchFamily="2" charset="0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575"/>
              </a:spcBef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x = x &lt;&lt;</a:t>
            </a:r>
            <a:r>
              <a:rPr lang="en-US" sz="2400" spc="-40" dirty="0">
                <a:latin typeface="Sitka Text" panose="02000505000000020004" pitchFamily="2" charset="0"/>
                <a:cs typeface="Arial"/>
              </a:rPr>
              <a:t> </a:t>
            </a:r>
            <a:r>
              <a:rPr lang="en-US" sz="2400" spc="-5" dirty="0">
                <a:latin typeface="Sitka Text" panose="02000505000000020004" pitchFamily="2" charset="0"/>
                <a:cs typeface="Arial"/>
              </a:rPr>
              <a:t>4;</a:t>
            </a:r>
            <a:endParaRPr lang="en-US" sz="2400" dirty="0">
              <a:latin typeface="Sitka Text" panose="02000505000000020004" pitchFamily="2" charset="0"/>
              <a:cs typeface="Arial"/>
            </a:endParaRPr>
          </a:p>
          <a:p>
            <a:pPr marL="355600" marR="168275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spc="-5" dirty="0">
                <a:latin typeface="Sitka Text" panose="02000505000000020004" pitchFamily="2" charset="0"/>
                <a:cs typeface="Arial"/>
              </a:rPr>
              <a:t>8 will be multiplied by 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the </a:t>
            </a:r>
            <a:r>
              <a:rPr lang="en-US" sz="2400" spc="-5" dirty="0">
                <a:latin typeface="Sitka Text" panose="02000505000000020004" pitchFamily="2" charset="0"/>
                <a:cs typeface="Arial"/>
              </a:rPr>
              <a:t>value 2 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to the  </a:t>
            </a:r>
            <a:r>
              <a:rPr lang="en-US" sz="2400" spc="-5" dirty="0">
                <a:latin typeface="Sitka Text" panose="02000505000000020004" pitchFamily="2" charset="0"/>
                <a:cs typeface="Arial"/>
              </a:rPr>
              <a:t>power 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of </a:t>
            </a:r>
            <a:r>
              <a:rPr lang="en-US" sz="2400" spc="-5" dirty="0">
                <a:latin typeface="Sitka Text" panose="02000505000000020004" pitchFamily="2" charset="0"/>
                <a:cs typeface="Arial"/>
              </a:rPr>
              <a:t>4, which is</a:t>
            </a:r>
            <a:r>
              <a:rPr lang="en-US" sz="2400" spc="40" dirty="0">
                <a:latin typeface="Sitka Text" panose="02000505000000020004" pitchFamily="2" charset="0"/>
                <a:cs typeface="Arial"/>
              </a:rPr>
              <a:t> 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16.</a:t>
            </a:r>
          </a:p>
          <a:p>
            <a:pPr marL="355600" marR="168275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spc="-5" dirty="0">
                <a:latin typeface="Sitka Text" panose="02000505000000020004" pitchFamily="2" charset="0"/>
                <a:cs typeface="Arial"/>
              </a:rPr>
              <a:t>The result is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 </a:t>
            </a:r>
            <a:r>
              <a:rPr lang="en-US" sz="2400" spc="-5" dirty="0">
                <a:latin typeface="Sitka Text" panose="02000505000000020004" pitchFamily="2" charset="0"/>
                <a:cs typeface="Arial"/>
              </a:rPr>
              <a:t>128.</a:t>
            </a:r>
            <a:endParaRPr lang="en-US" sz="2400" dirty="0">
              <a:latin typeface="Sitka Text" panose="02000505000000020004" pitchFamily="2" charset="0"/>
              <a:cs typeface="Arial"/>
            </a:endParaRPr>
          </a:p>
          <a:p>
            <a:pPr marL="355600" marR="168275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Sitka Text" panose="02000505000000020004" pitchFamily="2" charset="0"/>
              <a:cs typeface="Arial"/>
            </a:endParaRPr>
          </a:p>
        </p:txBody>
      </p:sp>
      <p:graphicFrame>
        <p:nvGraphicFramePr>
          <p:cNvPr id="23" name="object 135">
            <a:extLst>
              <a:ext uri="{FF2B5EF4-FFF2-40B4-BE49-F238E27FC236}">
                <a16:creationId xmlns:a16="http://schemas.microsoft.com/office/drawing/2014/main" id="{881FA21E-FF64-426B-A39F-F2DEDB820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244696"/>
              </p:ext>
            </p:extLst>
          </p:nvPr>
        </p:nvGraphicFramePr>
        <p:xfrm>
          <a:off x="1442141" y="4449803"/>
          <a:ext cx="8229600" cy="2936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</a:tblGrid>
              <a:tr h="293624">
                <a:tc>
                  <a:txBody>
                    <a:bodyPr/>
                    <a:lstStyle/>
                    <a:p>
                      <a:pPr marL="64769">
                        <a:lnSpc>
                          <a:spcPts val="213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ts val="213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213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213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213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ts val="213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213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213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213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213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213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213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213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213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213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213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213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213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213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213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213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213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213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213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213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213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213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213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213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213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213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2130"/>
                        </a:lnSpc>
                        <a:spcBef>
                          <a:spcPts val="8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107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object 134">
            <a:extLst>
              <a:ext uri="{FF2B5EF4-FFF2-40B4-BE49-F238E27FC236}">
                <a16:creationId xmlns:a16="http://schemas.microsoft.com/office/drawing/2014/main" id="{C2A9265B-5928-46FA-98F8-7796797909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366780"/>
              </p:ext>
            </p:extLst>
          </p:nvPr>
        </p:nvGraphicFramePr>
        <p:xfrm>
          <a:off x="1442141" y="5266637"/>
          <a:ext cx="8244838" cy="3004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8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5717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57175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60984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</a:tblGrid>
              <a:tr h="300418">
                <a:tc>
                  <a:txBody>
                    <a:bodyPr/>
                    <a:lstStyle/>
                    <a:p>
                      <a:pPr marL="76200">
                        <a:lnSpc>
                          <a:spcPts val="2130"/>
                        </a:lnSpc>
                        <a:spcBef>
                          <a:spcPts val="13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ts val="2130"/>
                        </a:lnSpc>
                        <a:spcBef>
                          <a:spcPts val="13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ts val="2130"/>
                        </a:lnSpc>
                        <a:spcBef>
                          <a:spcPts val="13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2130"/>
                        </a:lnSpc>
                        <a:spcBef>
                          <a:spcPts val="13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2130"/>
                        </a:lnSpc>
                        <a:spcBef>
                          <a:spcPts val="13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2130"/>
                        </a:lnSpc>
                        <a:spcBef>
                          <a:spcPts val="13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2130"/>
                        </a:lnSpc>
                        <a:spcBef>
                          <a:spcPts val="13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ts val="2130"/>
                        </a:lnSpc>
                        <a:spcBef>
                          <a:spcPts val="13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2130"/>
                        </a:lnSpc>
                        <a:spcBef>
                          <a:spcPts val="13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2130"/>
                        </a:lnSpc>
                        <a:spcBef>
                          <a:spcPts val="13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2130"/>
                        </a:lnSpc>
                        <a:spcBef>
                          <a:spcPts val="13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2130"/>
                        </a:lnSpc>
                        <a:spcBef>
                          <a:spcPts val="13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2130"/>
                        </a:lnSpc>
                        <a:spcBef>
                          <a:spcPts val="13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2130"/>
                        </a:lnSpc>
                        <a:spcBef>
                          <a:spcPts val="13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2130"/>
                        </a:lnSpc>
                        <a:spcBef>
                          <a:spcPts val="13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2130"/>
                        </a:lnSpc>
                        <a:spcBef>
                          <a:spcPts val="13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2130"/>
                        </a:lnSpc>
                        <a:spcBef>
                          <a:spcPts val="13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2130"/>
                        </a:lnSpc>
                        <a:spcBef>
                          <a:spcPts val="13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2130"/>
                        </a:lnSpc>
                        <a:spcBef>
                          <a:spcPts val="13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2130"/>
                        </a:lnSpc>
                        <a:spcBef>
                          <a:spcPts val="13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2130"/>
                        </a:lnSpc>
                        <a:spcBef>
                          <a:spcPts val="13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2130"/>
                        </a:lnSpc>
                        <a:spcBef>
                          <a:spcPts val="13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2130"/>
                        </a:lnSpc>
                        <a:spcBef>
                          <a:spcPts val="13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2130"/>
                        </a:lnSpc>
                        <a:spcBef>
                          <a:spcPts val="13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2130"/>
                        </a:lnSpc>
                        <a:spcBef>
                          <a:spcPts val="13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2130"/>
                        </a:lnSpc>
                        <a:spcBef>
                          <a:spcPts val="13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2130"/>
                        </a:lnSpc>
                        <a:spcBef>
                          <a:spcPts val="13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2130"/>
                        </a:lnSpc>
                        <a:spcBef>
                          <a:spcPts val="13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2130"/>
                        </a:lnSpc>
                        <a:spcBef>
                          <a:spcPts val="13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2130"/>
                        </a:lnSpc>
                        <a:spcBef>
                          <a:spcPts val="13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ts val="2130"/>
                        </a:lnSpc>
                        <a:spcBef>
                          <a:spcPts val="13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ts val="2130"/>
                        </a:lnSpc>
                        <a:spcBef>
                          <a:spcPts val="13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7F1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5" name="object 136">
            <a:extLst>
              <a:ext uri="{FF2B5EF4-FFF2-40B4-BE49-F238E27FC236}">
                <a16:creationId xmlns:a16="http://schemas.microsoft.com/office/drawing/2014/main" id="{47224A99-8402-4BC6-894D-36AD1B7E1224}"/>
              </a:ext>
            </a:extLst>
          </p:cNvPr>
          <p:cNvGrpSpPr/>
          <p:nvPr/>
        </p:nvGrpSpPr>
        <p:grpSpPr>
          <a:xfrm>
            <a:off x="7594886" y="5567055"/>
            <a:ext cx="1321435" cy="567055"/>
            <a:chOff x="6746747" y="5029200"/>
            <a:chExt cx="1321435" cy="567055"/>
          </a:xfrm>
        </p:grpSpPr>
        <p:sp>
          <p:nvSpPr>
            <p:cNvPr id="26" name="object 137">
              <a:extLst>
                <a:ext uri="{FF2B5EF4-FFF2-40B4-BE49-F238E27FC236}">
                  <a16:creationId xmlns:a16="http://schemas.microsoft.com/office/drawing/2014/main" id="{733ADFFC-DA4F-40B0-8B58-CF82501194A0}"/>
                </a:ext>
              </a:extLst>
            </p:cNvPr>
            <p:cNvSpPr/>
            <p:nvPr/>
          </p:nvSpPr>
          <p:spPr>
            <a:xfrm>
              <a:off x="6746747" y="5029200"/>
              <a:ext cx="315468" cy="5669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38">
              <a:extLst>
                <a:ext uri="{FF2B5EF4-FFF2-40B4-BE49-F238E27FC236}">
                  <a16:creationId xmlns:a16="http://schemas.microsoft.com/office/drawing/2014/main" id="{569C5A8B-CD09-408D-8011-2EC33A382BE7}"/>
                </a:ext>
              </a:extLst>
            </p:cNvPr>
            <p:cNvSpPr/>
            <p:nvPr/>
          </p:nvSpPr>
          <p:spPr>
            <a:xfrm>
              <a:off x="6844283" y="5167121"/>
              <a:ext cx="120650" cy="367030"/>
            </a:xfrm>
            <a:custGeom>
              <a:avLst/>
              <a:gdLst/>
              <a:ahLst/>
              <a:cxnLst/>
              <a:rect l="l" t="t" r="r" b="b"/>
              <a:pathLst>
                <a:path w="120650" h="367029">
                  <a:moveTo>
                    <a:pt x="60198" y="51289"/>
                  </a:moveTo>
                  <a:lnTo>
                    <a:pt x="47244" y="73496"/>
                  </a:lnTo>
                  <a:lnTo>
                    <a:pt x="47244" y="366775"/>
                  </a:lnTo>
                  <a:lnTo>
                    <a:pt x="73151" y="366775"/>
                  </a:lnTo>
                  <a:lnTo>
                    <a:pt x="73151" y="73496"/>
                  </a:lnTo>
                  <a:lnTo>
                    <a:pt x="60198" y="51289"/>
                  </a:lnTo>
                  <a:close/>
                </a:path>
                <a:path w="120650" h="367029">
                  <a:moveTo>
                    <a:pt x="60198" y="0"/>
                  </a:moveTo>
                  <a:lnTo>
                    <a:pt x="3683" y="96900"/>
                  </a:lnTo>
                  <a:lnTo>
                    <a:pt x="0" y="102996"/>
                  </a:lnTo>
                  <a:lnTo>
                    <a:pt x="2159" y="110997"/>
                  </a:lnTo>
                  <a:lnTo>
                    <a:pt x="8382" y="114553"/>
                  </a:lnTo>
                  <a:lnTo>
                    <a:pt x="14477" y="118109"/>
                  </a:lnTo>
                  <a:lnTo>
                    <a:pt x="22479" y="116077"/>
                  </a:lnTo>
                  <a:lnTo>
                    <a:pt x="26035" y="109854"/>
                  </a:lnTo>
                  <a:lnTo>
                    <a:pt x="47244" y="73496"/>
                  </a:lnTo>
                  <a:lnTo>
                    <a:pt x="47244" y="25653"/>
                  </a:lnTo>
                  <a:lnTo>
                    <a:pt x="75160" y="25653"/>
                  </a:lnTo>
                  <a:lnTo>
                    <a:pt x="60198" y="0"/>
                  </a:lnTo>
                  <a:close/>
                </a:path>
                <a:path w="120650" h="367029">
                  <a:moveTo>
                    <a:pt x="75160" y="25653"/>
                  </a:moveTo>
                  <a:lnTo>
                    <a:pt x="73151" y="25653"/>
                  </a:lnTo>
                  <a:lnTo>
                    <a:pt x="73152" y="73496"/>
                  </a:lnTo>
                  <a:lnTo>
                    <a:pt x="94361" y="109854"/>
                  </a:lnTo>
                  <a:lnTo>
                    <a:pt x="97917" y="116077"/>
                  </a:lnTo>
                  <a:lnTo>
                    <a:pt x="105918" y="118109"/>
                  </a:lnTo>
                  <a:lnTo>
                    <a:pt x="112014" y="114553"/>
                  </a:lnTo>
                  <a:lnTo>
                    <a:pt x="118237" y="110997"/>
                  </a:lnTo>
                  <a:lnTo>
                    <a:pt x="120269" y="102996"/>
                  </a:lnTo>
                  <a:lnTo>
                    <a:pt x="75160" y="25653"/>
                  </a:lnTo>
                  <a:close/>
                </a:path>
                <a:path w="120650" h="367029">
                  <a:moveTo>
                    <a:pt x="73151" y="25653"/>
                  </a:moveTo>
                  <a:lnTo>
                    <a:pt x="47244" y="25653"/>
                  </a:lnTo>
                  <a:lnTo>
                    <a:pt x="47244" y="73496"/>
                  </a:lnTo>
                  <a:lnTo>
                    <a:pt x="60198" y="51289"/>
                  </a:lnTo>
                  <a:lnTo>
                    <a:pt x="49022" y="32130"/>
                  </a:lnTo>
                  <a:lnTo>
                    <a:pt x="73151" y="32130"/>
                  </a:lnTo>
                  <a:lnTo>
                    <a:pt x="73151" y="25653"/>
                  </a:lnTo>
                  <a:close/>
                </a:path>
                <a:path w="120650" h="367029">
                  <a:moveTo>
                    <a:pt x="73151" y="32130"/>
                  </a:moveTo>
                  <a:lnTo>
                    <a:pt x="71374" y="32130"/>
                  </a:lnTo>
                  <a:lnTo>
                    <a:pt x="60198" y="51289"/>
                  </a:lnTo>
                  <a:lnTo>
                    <a:pt x="73152" y="73496"/>
                  </a:lnTo>
                  <a:lnTo>
                    <a:pt x="73151" y="32130"/>
                  </a:lnTo>
                  <a:close/>
                </a:path>
                <a:path w="120650" h="367029">
                  <a:moveTo>
                    <a:pt x="71374" y="32130"/>
                  </a:moveTo>
                  <a:lnTo>
                    <a:pt x="49022" y="32130"/>
                  </a:lnTo>
                  <a:lnTo>
                    <a:pt x="60198" y="51289"/>
                  </a:lnTo>
                  <a:lnTo>
                    <a:pt x="71374" y="3213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139">
              <a:extLst>
                <a:ext uri="{FF2B5EF4-FFF2-40B4-BE49-F238E27FC236}">
                  <a16:creationId xmlns:a16="http://schemas.microsoft.com/office/drawing/2014/main" id="{5317A5B6-E04B-46B9-92F9-6A0A4A0FA1C6}"/>
                </a:ext>
              </a:extLst>
            </p:cNvPr>
            <p:cNvSpPr/>
            <p:nvPr/>
          </p:nvSpPr>
          <p:spPr>
            <a:xfrm>
              <a:off x="6990587" y="5029200"/>
              <a:ext cx="315468" cy="5669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140">
              <a:extLst>
                <a:ext uri="{FF2B5EF4-FFF2-40B4-BE49-F238E27FC236}">
                  <a16:creationId xmlns:a16="http://schemas.microsoft.com/office/drawing/2014/main" id="{9A672AC3-BB3A-4E39-870D-B499969F2CBC}"/>
                </a:ext>
              </a:extLst>
            </p:cNvPr>
            <p:cNvSpPr/>
            <p:nvPr/>
          </p:nvSpPr>
          <p:spPr>
            <a:xfrm>
              <a:off x="7088250" y="5167121"/>
              <a:ext cx="120650" cy="367030"/>
            </a:xfrm>
            <a:custGeom>
              <a:avLst/>
              <a:gdLst/>
              <a:ahLst/>
              <a:cxnLst/>
              <a:rect l="l" t="t" r="r" b="b"/>
              <a:pathLst>
                <a:path w="120650" h="367029">
                  <a:moveTo>
                    <a:pt x="60071" y="51289"/>
                  </a:moveTo>
                  <a:lnTo>
                    <a:pt x="47117" y="73496"/>
                  </a:lnTo>
                  <a:lnTo>
                    <a:pt x="47117" y="366775"/>
                  </a:lnTo>
                  <a:lnTo>
                    <a:pt x="73025" y="366775"/>
                  </a:lnTo>
                  <a:lnTo>
                    <a:pt x="73025" y="73496"/>
                  </a:lnTo>
                  <a:lnTo>
                    <a:pt x="60071" y="51289"/>
                  </a:lnTo>
                  <a:close/>
                </a:path>
                <a:path w="120650" h="367029">
                  <a:moveTo>
                    <a:pt x="60071" y="0"/>
                  </a:moveTo>
                  <a:lnTo>
                    <a:pt x="0" y="102996"/>
                  </a:lnTo>
                  <a:lnTo>
                    <a:pt x="2031" y="110997"/>
                  </a:lnTo>
                  <a:lnTo>
                    <a:pt x="8254" y="114553"/>
                  </a:lnTo>
                  <a:lnTo>
                    <a:pt x="14350" y="118109"/>
                  </a:lnTo>
                  <a:lnTo>
                    <a:pt x="22351" y="116077"/>
                  </a:lnTo>
                  <a:lnTo>
                    <a:pt x="25907" y="109854"/>
                  </a:lnTo>
                  <a:lnTo>
                    <a:pt x="47116" y="73496"/>
                  </a:lnTo>
                  <a:lnTo>
                    <a:pt x="47117" y="25653"/>
                  </a:lnTo>
                  <a:lnTo>
                    <a:pt x="75033" y="25653"/>
                  </a:lnTo>
                  <a:lnTo>
                    <a:pt x="60071" y="0"/>
                  </a:lnTo>
                  <a:close/>
                </a:path>
                <a:path w="120650" h="367029">
                  <a:moveTo>
                    <a:pt x="75033" y="25653"/>
                  </a:moveTo>
                  <a:lnTo>
                    <a:pt x="73025" y="25653"/>
                  </a:lnTo>
                  <a:lnTo>
                    <a:pt x="73025" y="73496"/>
                  </a:lnTo>
                  <a:lnTo>
                    <a:pt x="94233" y="109854"/>
                  </a:lnTo>
                  <a:lnTo>
                    <a:pt x="97790" y="116077"/>
                  </a:lnTo>
                  <a:lnTo>
                    <a:pt x="105791" y="118109"/>
                  </a:lnTo>
                  <a:lnTo>
                    <a:pt x="111887" y="114553"/>
                  </a:lnTo>
                  <a:lnTo>
                    <a:pt x="118109" y="110997"/>
                  </a:lnTo>
                  <a:lnTo>
                    <a:pt x="120142" y="102996"/>
                  </a:lnTo>
                  <a:lnTo>
                    <a:pt x="75033" y="25653"/>
                  </a:lnTo>
                  <a:close/>
                </a:path>
                <a:path w="120650" h="367029">
                  <a:moveTo>
                    <a:pt x="73025" y="25653"/>
                  </a:moveTo>
                  <a:lnTo>
                    <a:pt x="47117" y="25653"/>
                  </a:lnTo>
                  <a:lnTo>
                    <a:pt x="47117" y="73496"/>
                  </a:lnTo>
                  <a:lnTo>
                    <a:pt x="60071" y="51289"/>
                  </a:lnTo>
                  <a:lnTo>
                    <a:pt x="48895" y="32130"/>
                  </a:lnTo>
                  <a:lnTo>
                    <a:pt x="73025" y="32130"/>
                  </a:lnTo>
                  <a:lnTo>
                    <a:pt x="73025" y="25653"/>
                  </a:lnTo>
                  <a:close/>
                </a:path>
                <a:path w="120650" h="367029">
                  <a:moveTo>
                    <a:pt x="73025" y="32130"/>
                  </a:moveTo>
                  <a:lnTo>
                    <a:pt x="71247" y="32130"/>
                  </a:lnTo>
                  <a:lnTo>
                    <a:pt x="60071" y="51289"/>
                  </a:lnTo>
                  <a:lnTo>
                    <a:pt x="73025" y="73496"/>
                  </a:lnTo>
                  <a:lnTo>
                    <a:pt x="73025" y="32130"/>
                  </a:lnTo>
                  <a:close/>
                </a:path>
                <a:path w="120650" h="367029">
                  <a:moveTo>
                    <a:pt x="71247" y="32130"/>
                  </a:moveTo>
                  <a:lnTo>
                    <a:pt x="48895" y="32130"/>
                  </a:lnTo>
                  <a:lnTo>
                    <a:pt x="60071" y="51289"/>
                  </a:lnTo>
                  <a:lnTo>
                    <a:pt x="71247" y="3213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141">
              <a:extLst>
                <a:ext uri="{FF2B5EF4-FFF2-40B4-BE49-F238E27FC236}">
                  <a16:creationId xmlns:a16="http://schemas.microsoft.com/office/drawing/2014/main" id="{D2E3A594-8345-44FC-A8EC-1BED29B3C16F}"/>
                </a:ext>
              </a:extLst>
            </p:cNvPr>
            <p:cNvSpPr/>
            <p:nvPr/>
          </p:nvSpPr>
          <p:spPr>
            <a:xfrm>
              <a:off x="7249667" y="5029200"/>
              <a:ext cx="315468" cy="5669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142">
              <a:extLst>
                <a:ext uri="{FF2B5EF4-FFF2-40B4-BE49-F238E27FC236}">
                  <a16:creationId xmlns:a16="http://schemas.microsoft.com/office/drawing/2014/main" id="{78D1114D-B4B4-4447-A068-4C8769A13CAB}"/>
                </a:ext>
              </a:extLst>
            </p:cNvPr>
            <p:cNvSpPr/>
            <p:nvPr/>
          </p:nvSpPr>
          <p:spPr>
            <a:xfrm>
              <a:off x="7347203" y="5167121"/>
              <a:ext cx="120650" cy="367030"/>
            </a:xfrm>
            <a:custGeom>
              <a:avLst/>
              <a:gdLst/>
              <a:ahLst/>
              <a:cxnLst/>
              <a:rect l="l" t="t" r="r" b="b"/>
              <a:pathLst>
                <a:path w="120650" h="367029">
                  <a:moveTo>
                    <a:pt x="60198" y="51289"/>
                  </a:moveTo>
                  <a:lnTo>
                    <a:pt x="47244" y="73496"/>
                  </a:lnTo>
                  <a:lnTo>
                    <a:pt x="47244" y="366775"/>
                  </a:lnTo>
                  <a:lnTo>
                    <a:pt x="73151" y="366775"/>
                  </a:lnTo>
                  <a:lnTo>
                    <a:pt x="73151" y="73496"/>
                  </a:lnTo>
                  <a:lnTo>
                    <a:pt x="60198" y="51289"/>
                  </a:lnTo>
                  <a:close/>
                </a:path>
                <a:path w="120650" h="367029">
                  <a:moveTo>
                    <a:pt x="60198" y="0"/>
                  </a:moveTo>
                  <a:lnTo>
                    <a:pt x="3682" y="96900"/>
                  </a:lnTo>
                  <a:lnTo>
                    <a:pt x="0" y="102996"/>
                  </a:lnTo>
                  <a:lnTo>
                    <a:pt x="2159" y="110997"/>
                  </a:lnTo>
                  <a:lnTo>
                    <a:pt x="8381" y="114553"/>
                  </a:lnTo>
                  <a:lnTo>
                    <a:pt x="14477" y="118109"/>
                  </a:lnTo>
                  <a:lnTo>
                    <a:pt x="22478" y="116077"/>
                  </a:lnTo>
                  <a:lnTo>
                    <a:pt x="26035" y="109854"/>
                  </a:lnTo>
                  <a:lnTo>
                    <a:pt x="47244" y="73496"/>
                  </a:lnTo>
                  <a:lnTo>
                    <a:pt x="47244" y="25653"/>
                  </a:lnTo>
                  <a:lnTo>
                    <a:pt x="75160" y="25653"/>
                  </a:lnTo>
                  <a:lnTo>
                    <a:pt x="60198" y="0"/>
                  </a:lnTo>
                  <a:close/>
                </a:path>
                <a:path w="120650" h="367029">
                  <a:moveTo>
                    <a:pt x="75160" y="25653"/>
                  </a:moveTo>
                  <a:lnTo>
                    <a:pt x="73151" y="25653"/>
                  </a:lnTo>
                  <a:lnTo>
                    <a:pt x="73152" y="73496"/>
                  </a:lnTo>
                  <a:lnTo>
                    <a:pt x="94361" y="109854"/>
                  </a:lnTo>
                  <a:lnTo>
                    <a:pt x="97917" y="116077"/>
                  </a:lnTo>
                  <a:lnTo>
                    <a:pt x="105918" y="118109"/>
                  </a:lnTo>
                  <a:lnTo>
                    <a:pt x="112014" y="114553"/>
                  </a:lnTo>
                  <a:lnTo>
                    <a:pt x="118237" y="110997"/>
                  </a:lnTo>
                  <a:lnTo>
                    <a:pt x="120269" y="102996"/>
                  </a:lnTo>
                  <a:lnTo>
                    <a:pt x="75160" y="25653"/>
                  </a:lnTo>
                  <a:close/>
                </a:path>
                <a:path w="120650" h="367029">
                  <a:moveTo>
                    <a:pt x="73151" y="25653"/>
                  </a:moveTo>
                  <a:lnTo>
                    <a:pt x="47244" y="25653"/>
                  </a:lnTo>
                  <a:lnTo>
                    <a:pt x="47244" y="73496"/>
                  </a:lnTo>
                  <a:lnTo>
                    <a:pt x="60198" y="51289"/>
                  </a:lnTo>
                  <a:lnTo>
                    <a:pt x="49022" y="32130"/>
                  </a:lnTo>
                  <a:lnTo>
                    <a:pt x="73151" y="32130"/>
                  </a:lnTo>
                  <a:lnTo>
                    <a:pt x="73151" y="25653"/>
                  </a:lnTo>
                  <a:close/>
                </a:path>
                <a:path w="120650" h="367029">
                  <a:moveTo>
                    <a:pt x="73151" y="32130"/>
                  </a:moveTo>
                  <a:lnTo>
                    <a:pt x="71374" y="32130"/>
                  </a:lnTo>
                  <a:lnTo>
                    <a:pt x="60198" y="51289"/>
                  </a:lnTo>
                  <a:lnTo>
                    <a:pt x="73152" y="73496"/>
                  </a:lnTo>
                  <a:lnTo>
                    <a:pt x="73151" y="32130"/>
                  </a:lnTo>
                  <a:close/>
                </a:path>
                <a:path w="120650" h="367029">
                  <a:moveTo>
                    <a:pt x="71374" y="32130"/>
                  </a:moveTo>
                  <a:lnTo>
                    <a:pt x="49022" y="32130"/>
                  </a:lnTo>
                  <a:lnTo>
                    <a:pt x="60198" y="51289"/>
                  </a:lnTo>
                  <a:lnTo>
                    <a:pt x="71374" y="3213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143">
              <a:extLst>
                <a:ext uri="{FF2B5EF4-FFF2-40B4-BE49-F238E27FC236}">
                  <a16:creationId xmlns:a16="http://schemas.microsoft.com/office/drawing/2014/main" id="{2BB8DA94-0ED7-4AF8-B9A9-2339B6E59AAD}"/>
                </a:ext>
              </a:extLst>
            </p:cNvPr>
            <p:cNvSpPr/>
            <p:nvPr/>
          </p:nvSpPr>
          <p:spPr>
            <a:xfrm>
              <a:off x="7493507" y="5029200"/>
              <a:ext cx="315468" cy="5669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144">
              <a:extLst>
                <a:ext uri="{FF2B5EF4-FFF2-40B4-BE49-F238E27FC236}">
                  <a16:creationId xmlns:a16="http://schemas.microsoft.com/office/drawing/2014/main" id="{2048582F-0E5C-41A5-B888-69200F59A45E}"/>
                </a:ext>
              </a:extLst>
            </p:cNvPr>
            <p:cNvSpPr/>
            <p:nvPr/>
          </p:nvSpPr>
          <p:spPr>
            <a:xfrm>
              <a:off x="7591043" y="5167121"/>
              <a:ext cx="120650" cy="367030"/>
            </a:xfrm>
            <a:custGeom>
              <a:avLst/>
              <a:gdLst/>
              <a:ahLst/>
              <a:cxnLst/>
              <a:rect l="l" t="t" r="r" b="b"/>
              <a:pathLst>
                <a:path w="120650" h="367029">
                  <a:moveTo>
                    <a:pt x="60198" y="51289"/>
                  </a:moveTo>
                  <a:lnTo>
                    <a:pt x="47244" y="73496"/>
                  </a:lnTo>
                  <a:lnTo>
                    <a:pt x="47244" y="366775"/>
                  </a:lnTo>
                  <a:lnTo>
                    <a:pt x="73151" y="366775"/>
                  </a:lnTo>
                  <a:lnTo>
                    <a:pt x="73151" y="73496"/>
                  </a:lnTo>
                  <a:lnTo>
                    <a:pt x="60198" y="51289"/>
                  </a:lnTo>
                  <a:close/>
                </a:path>
                <a:path w="120650" h="367029">
                  <a:moveTo>
                    <a:pt x="60198" y="0"/>
                  </a:moveTo>
                  <a:lnTo>
                    <a:pt x="3682" y="96900"/>
                  </a:lnTo>
                  <a:lnTo>
                    <a:pt x="0" y="102996"/>
                  </a:lnTo>
                  <a:lnTo>
                    <a:pt x="2158" y="110997"/>
                  </a:lnTo>
                  <a:lnTo>
                    <a:pt x="8381" y="114553"/>
                  </a:lnTo>
                  <a:lnTo>
                    <a:pt x="14477" y="118109"/>
                  </a:lnTo>
                  <a:lnTo>
                    <a:pt x="22478" y="116077"/>
                  </a:lnTo>
                  <a:lnTo>
                    <a:pt x="26034" y="109854"/>
                  </a:lnTo>
                  <a:lnTo>
                    <a:pt x="47243" y="73496"/>
                  </a:lnTo>
                  <a:lnTo>
                    <a:pt x="47244" y="25653"/>
                  </a:lnTo>
                  <a:lnTo>
                    <a:pt x="75160" y="25653"/>
                  </a:lnTo>
                  <a:lnTo>
                    <a:pt x="60198" y="0"/>
                  </a:lnTo>
                  <a:close/>
                </a:path>
                <a:path w="120650" h="367029">
                  <a:moveTo>
                    <a:pt x="75160" y="25653"/>
                  </a:moveTo>
                  <a:lnTo>
                    <a:pt x="73151" y="25653"/>
                  </a:lnTo>
                  <a:lnTo>
                    <a:pt x="73151" y="73496"/>
                  </a:lnTo>
                  <a:lnTo>
                    <a:pt x="94360" y="109854"/>
                  </a:lnTo>
                  <a:lnTo>
                    <a:pt x="97916" y="116077"/>
                  </a:lnTo>
                  <a:lnTo>
                    <a:pt x="105917" y="118109"/>
                  </a:lnTo>
                  <a:lnTo>
                    <a:pt x="112013" y="114553"/>
                  </a:lnTo>
                  <a:lnTo>
                    <a:pt x="118236" y="110997"/>
                  </a:lnTo>
                  <a:lnTo>
                    <a:pt x="120269" y="102996"/>
                  </a:lnTo>
                  <a:lnTo>
                    <a:pt x="75160" y="25653"/>
                  </a:lnTo>
                  <a:close/>
                </a:path>
                <a:path w="120650" h="367029">
                  <a:moveTo>
                    <a:pt x="73151" y="25653"/>
                  </a:moveTo>
                  <a:lnTo>
                    <a:pt x="47244" y="25653"/>
                  </a:lnTo>
                  <a:lnTo>
                    <a:pt x="47244" y="73496"/>
                  </a:lnTo>
                  <a:lnTo>
                    <a:pt x="60198" y="51289"/>
                  </a:lnTo>
                  <a:lnTo>
                    <a:pt x="49022" y="32130"/>
                  </a:lnTo>
                  <a:lnTo>
                    <a:pt x="73151" y="32130"/>
                  </a:lnTo>
                  <a:lnTo>
                    <a:pt x="73151" y="25653"/>
                  </a:lnTo>
                  <a:close/>
                </a:path>
                <a:path w="120650" h="367029">
                  <a:moveTo>
                    <a:pt x="73151" y="32130"/>
                  </a:moveTo>
                  <a:lnTo>
                    <a:pt x="71374" y="32130"/>
                  </a:lnTo>
                  <a:lnTo>
                    <a:pt x="60198" y="51289"/>
                  </a:lnTo>
                  <a:lnTo>
                    <a:pt x="73151" y="73496"/>
                  </a:lnTo>
                  <a:lnTo>
                    <a:pt x="73151" y="32130"/>
                  </a:lnTo>
                  <a:close/>
                </a:path>
                <a:path w="120650" h="367029">
                  <a:moveTo>
                    <a:pt x="71374" y="32130"/>
                  </a:moveTo>
                  <a:lnTo>
                    <a:pt x="49022" y="32130"/>
                  </a:lnTo>
                  <a:lnTo>
                    <a:pt x="60198" y="51289"/>
                  </a:lnTo>
                  <a:lnTo>
                    <a:pt x="71374" y="3213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145">
              <a:extLst>
                <a:ext uri="{FF2B5EF4-FFF2-40B4-BE49-F238E27FC236}">
                  <a16:creationId xmlns:a16="http://schemas.microsoft.com/office/drawing/2014/main" id="{49BE7D90-33EA-433F-B7F5-788B3E11E841}"/>
                </a:ext>
              </a:extLst>
            </p:cNvPr>
            <p:cNvSpPr/>
            <p:nvPr/>
          </p:nvSpPr>
          <p:spPr>
            <a:xfrm>
              <a:off x="7752587" y="5029200"/>
              <a:ext cx="315468" cy="5669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146">
              <a:extLst>
                <a:ext uri="{FF2B5EF4-FFF2-40B4-BE49-F238E27FC236}">
                  <a16:creationId xmlns:a16="http://schemas.microsoft.com/office/drawing/2014/main" id="{EF08D1FB-D400-41A2-9C4F-4F9CD005F7A5}"/>
                </a:ext>
              </a:extLst>
            </p:cNvPr>
            <p:cNvSpPr/>
            <p:nvPr/>
          </p:nvSpPr>
          <p:spPr>
            <a:xfrm>
              <a:off x="7850250" y="5167121"/>
              <a:ext cx="120650" cy="367030"/>
            </a:xfrm>
            <a:custGeom>
              <a:avLst/>
              <a:gdLst/>
              <a:ahLst/>
              <a:cxnLst/>
              <a:rect l="l" t="t" r="r" b="b"/>
              <a:pathLst>
                <a:path w="120650" h="367029">
                  <a:moveTo>
                    <a:pt x="60071" y="51289"/>
                  </a:moveTo>
                  <a:lnTo>
                    <a:pt x="47117" y="73496"/>
                  </a:lnTo>
                  <a:lnTo>
                    <a:pt x="47117" y="366775"/>
                  </a:lnTo>
                  <a:lnTo>
                    <a:pt x="73025" y="366775"/>
                  </a:lnTo>
                  <a:lnTo>
                    <a:pt x="73025" y="73496"/>
                  </a:lnTo>
                  <a:lnTo>
                    <a:pt x="60071" y="51289"/>
                  </a:lnTo>
                  <a:close/>
                </a:path>
                <a:path w="120650" h="367029">
                  <a:moveTo>
                    <a:pt x="60071" y="0"/>
                  </a:moveTo>
                  <a:lnTo>
                    <a:pt x="0" y="102996"/>
                  </a:lnTo>
                  <a:lnTo>
                    <a:pt x="2031" y="110997"/>
                  </a:lnTo>
                  <a:lnTo>
                    <a:pt x="8254" y="114553"/>
                  </a:lnTo>
                  <a:lnTo>
                    <a:pt x="14350" y="118109"/>
                  </a:lnTo>
                  <a:lnTo>
                    <a:pt x="22351" y="116077"/>
                  </a:lnTo>
                  <a:lnTo>
                    <a:pt x="25907" y="109854"/>
                  </a:lnTo>
                  <a:lnTo>
                    <a:pt x="47116" y="73496"/>
                  </a:lnTo>
                  <a:lnTo>
                    <a:pt x="47117" y="25653"/>
                  </a:lnTo>
                  <a:lnTo>
                    <a:pt x="75033" y="25653"/>
                  </a:lnTo>
                  <a:lnTo>
                    <a:pt x="60071" y="0"/>
                  </a:lnTo>
                  <a:close/>
                </a:path>
                <a:path w="120650" h="367029">
                  <a:moveTo>
                    <a:pt x="75033" y="25653"/>
                  </a:moveTo>
                  <a:lnTo>
                    <a:pt x="73025" y="25653"/>
                  </a:lnTo>
                  <a:lnTo>
                    <a:pt x="73025" y="73496"/>
                  </a:lnTo>
                  <a:lnTo>
                    <a:pt x="94233" y="109854"/>
                  </a:lnTo>
                  <a:lnTo>
                    <a:pt x="97790" y="116077"/>
                  </a:lnTo>
                  <a:lnTo>
                    <a:pt x="105791" y="118109"/>
                  </a:lnTo>
                  <a:lnTo>
                    <a:pt x="111887" y="114553"/>
                  </a:lnTo>
                  <a:lnTo>
                    <a:pt x="118109" y="110997"/>
                  </a:lnTo>
                  <a:lnTo>
                    <a:pt x="120142" y="102996"/>
                  </a:lnTo>
                  <a:lnTo>
                    <a:pt x="75033" y="25653"/>
                  </a:lnTo>
                  <a:close/>
                </a:path>
                <a:path w="120650" h="367029">
                  <a:moveTo>
                    <a:pt x="73025" y="25653"/>
                  </a:moveTo>
                  <a:lnTo>
                    <a:pt x="47117" y="25653"/>
                  </a:lnTo>
                  <a:lnTo>
                    <a:pt x="47117" y="73496"/>
                  </a:lnTo>
                  <a:lnTo>
                    <a:pt x="60071" y="51289"/>
                  </a:lnTo>
                  <a:lnTo>
                    <a:pt x="48895" y="32130"/>
                  </a:lnTo>
                  <a:lnTo>
                    <a:pt x="73025" y="32130"/>
                  </a:lnTo>
                  <a:lnTo>
                    <a:pt x="73025" y="25653"/>
                  </a:lnTo>
                  <a:close/>
                </a:path>
                <a:path w="120650" h="367029">
                  <a:moveTo>
                    <a:pt x="73025" y="32130"/>
                  </a:moveTo>
                  <a:lnTo>
                    <a:pt x="71247" y="32130"/>
                  </a:lnTo>
                  <a:lnTo>
                    <a:pt x="60071" y="51289"/>
                  </a:lnTo>
                  <a:lnTo>
                    <a:pt x="73025" y="73496"/>
                  </a:lnTo>
                  <a:lnTo>
                    <a:pt x="73025" y="32130"/>
                  </a:lnTo>
                  <a:close/>
                </a:path>
                <a:path w="120650" h="367029">
                  <a:moveTo>
                    <a:pt x="71247" y="32130"/>
                  </a:moveTo>
                  <a:lnTo>
                    <a:pt x="48895" y="32130"/>
                  </a:lnTo>
                  <a:lnTo>
                    <a:pt x="60071" y="51289"/>
                  </a:lnTo>
                  <a:lnTo>
                    <a:pt x="71247" y="3213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1" name="Group 20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22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480776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31" name="Image" r:id="rId5" imgW="6412680" imgH="1942560" progId="Photoshop.Image.12">
                    <p:embed/>
                  </p:oleObj>
                </mc:Choice>
                <mc:Fallback>
                  <p:oleObj name="Image" r:id="rId5" imgW="6412680" imgH="1942560" progId="Photoshop.Image.12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508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5791200" y="876992"/>
            <a:ext cx="6400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749434" y="327027"/>
            <a:ext cx="504176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tka Heading Semibold" pitchFamily="2" charset="0"/>
              </a:rPr>
              <a:t>FEATURES OF JAVA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A632FE-B48D-4461-A609-A0BC78B13017}"/>
              </a:ext>
            </a:extLst>
          </p:cNvPr>
          <p:cNvSpPr txBox="1"/>
          <p:nvPr/>
        </p:nvSpPr>
        <p:spPr>
          <a:xfrm>
            <a:off x="749434" y="1557973"/>
            <a:ext cx="10210114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itka Text" panose="02000505000000020004" pitchFamily="2" charset="0"/>
              </a:rPr>
              <a:t>Robust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itka Text" panose="02000505000000020004" pitchFamily="2" charset="0"/>
              </a:rPr>
              <a:t>It uses strong memory management.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itka Text" panose="02000505000000020004" pitchFamily="2" charset="0"/>
              </a:rPr>
              <a:t>There is a lack of pointers that avoids security problems.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itka Text" panose="02000505000000020004" pitchFamily="2" charset="0"/>
              </a:rPr>
              <a:t>Java provides </a:t>
            </a:r>
            <a:r>
              <a:rPr lang="en-US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itka Text" panose="02000505000000020004" pitchFamily="2" charset="0"/>
              </a:rPr>
              <a:t>automatic garbage collection </a:t>
            </a: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itka Text" panose="02000505000000020004" pitchFamily="2" charset="0"/>
              </a:rPr>
              <a:t>which runs on the Java Virtual Machine to get rid of objects which are not being used by a Java application anymore.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itka Text" panose="02000505000000020004" pitchFamily="2" charset="0"/>
              </a:rPr>
              <a:t>There are </a:t>
            </a:r>
            <a:r>
              <a:rPr lang="en-US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itka Text" panose="02000505000000020004" pitchFamily="2" charset="0"/>
              </a:rPr>
              <a:t>exception handling </a:t>
            </a: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itka Text" panose="02000505000000020004" pitchFamily="2" charset="0"/>
              </a:rPr>
              <a:t>and the type checking mechanism in Java.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480776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7" name="Image" r:id="rId4" imgW="6412680" imgH="1942560" progId="Photoshop.Image.12">
                    <p:embed/>
                  </p:oleObj>
                </mc:Choice>
                <mc:Fallback>
                  <p:oleObj name="Image" r:id="rId4" imgW="6412680" imgH="1942560" progId="Photoshop.Image.12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05680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4192172" y="876993"/>
            <a:ext cx="79998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534789" y="276531"/>
            <a:ext cx="355097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tka Heading Semibold" pitchFamily="2" charset="0"/>
              </a:rPr>
              <a:t>Do It Yourself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056E71-7C61-4286-BB3A-84DDF4274C29}"/>
              </a:ext>
            </a:extLst>
          </p:cNvPr>
          <p:cNvSpPr txBox="1"/>
          <p:nvPr/>
        </p:nvSpPr>
        <p:spPr>
          <a:xfrm>
            <a:off x="534789" y="1226641"/>
            <a:ext cx="7300916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i="1" dirty="0">
                <a:latin typeface="Sitka Text" panose="02000505000000020004" pitchFamily="2" charset="0"/>
                <a:cs typeface="Arial"/>
              </a:rPr>
              <a:t>Write a program to accept two numbers.</a:t>
            </a:r>
          </a:p>
          <a:p>
            <a:pPr marL="12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i="1" dirty="0">
                <a:latin typeface="Sitka Text" panose="02000505000000020004" pitchFamily="2" charset="0"/>
                <a:cs typeface="Arial"/>
              </a:rPr>
              <a:t>Perform the following operations</a:t>
            </a: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en-US" sz="2400" i="1" dirty="0">
                <a:latin typeface="Sitka Text" panose="02000505000000020004" pitchFamily="2" charset="0"/>
                <a:cs typeface="Arial"/>
              </a:rPr>
              <a:t>Left shift the First number by second number of times</a:t>
            </a: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en-US" sz="2400" i="1" dirty="0">
                <a:latin typeface="Sitka Text" panose="02000505000000020004" pitchFamily="2" charset="0"/>
                <a:cs typeface="Arial"/>
              </a:rPr>
              <a:t>Right Shift the first number by second number of times</a:t>
            </a:r>
            <a:endParaRPr lang="en-US" sz="2400" dirty="0">
              <a:latin typeface="Sitka Text" panose="02000505000000020004" pitchFamily="2" charset="0"/>
              <a:cs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6C54F6B-48F4-4EE9-B07C-8072C3FA7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" t="28057" r="6677" b="38700"/>
          <a:stretch/>
        </p:blipFill>
        <p:spPr bwMode="auto">
          <a:xfrm>
            <a:off x="8042030" y="1845819"/>
            <a:ext cx="4051496" cy="158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480776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55" name="Image" r:id="rId5" imgW="6412680" imgH="1942560" progId="Photoshop.Image.12">
                    <p:embed/>
                  </p:oleObj>
                </mc:Choice>
                <mc:Fallback>
                  <p:oleObj name="Image" r:id="rId5" imgW="6412680" imgH="1942560" progId="Photoshop.Image.12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01829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5446643" y="876993"/>
            <a:ext cx="67453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784005" y="301556"/>
            <a:ext cx="455220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spc="-5" dirty="0">
                <a:latin typeface="Sitka Heading Semibold" pitchFamily="2" charset="0"/>
              </a:rPr>
              <a:t>Bitwise</a:t>
            </a:r>
            <a:r>
              <a:rPr lang="en-US" sz="4400" spc="-25" dirty="0">
                <a:latin typeface="Sitka Heading Semibold" pitchFamily="2" charset="0"/>
              </a:rPr>
              <a:t> </a:t>
            </a:r>
            <a:r>
              <a:rPr lang="en-US" sz="4400" spc="-5" dirty="0">
                <a:latin typeface="Sitka Heading Semibold" pitchFamily="2" charset="0"/>
              </a:rPr>
              <a:t>Operators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F4B09B-79A5-49C2-8975-D7497C362FFC}"/>
              </a:ext>
            </a:extLst>
          </p:cNvPr>
          <p:cNvSpPr txBox="1"/>
          <p:nvPr/>
        </p:nvSpPr>
        <p:spPr>
          <a:xfrm>
            <a:off x="998616" y="1527162"/>
            <a:ext cx="10451263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The bitwise operators take two bit numbers, use  OR/AND to determine the result on a bit by bit  basis.</a:t>
            </a:r>
          </a:p>
          <a:p>
            <a:pPr marL="12700">
              <a:lnSpc>
                <a:spcPct val="100000"/>
              </a:lnSpc>
              <a:spcBef>
                <a:spcPts val="2405"/>
              </a:spcBef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The 3 bitwise operators are :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en-US" sz="2400" dirty="0">
              <a:latin typeface="Sitka Text" panose="02000505000000020004" pitchFamily="2" charset="0"/>
              <a:cs typeface="Arial"/>
            </a:endParaRPr>
          </a:p>
          <a:p>
            <a:pPr marL="243840" indent="-231775">
              <a:lnSpc>
                <a:spcPct val="100000"/>
              </a:lnSpc>
              <a:spcBef>
                <a:spcPts val="5"/>
              </a:spcBef>
              <a:buChar char="•"/>
              <a:tabLst>
                <a:tab pos="244475" algn="l"/>
              </a:tabLst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&amp; (which is the bitwise AND)</a:t>
            </a:r>
          </a:p>
          <a:p>
            <a:pPr marL="243840" indent="-231775">
              <a:lnSpc>
                <a:spcPct val="100000"/>
              </a:lnSpc>
              <a:spcBef>
                <a:spcPts val="2355"/>
              </a:spcBef>
              <a:buChar char="•"/>
              <a:tabLst>
                <a:tab pos="244475" algn="l"/>
                <a:tab pos="534035" algn="l"/>
              </a:tabLst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|	(which is the bitwise inclusive OR)</a:t>
            </a:r>
          </a:p>
          <a:p>
            <a:pPr marL="243840" indent="-231775">
              <a:lnSpc>
                <a:spcPct val="100000"/>
              </a:lnSpc>
              <a:spcBef>
                <a:spcPts val="2350"/>
              </a:spcBef>
              <a:buChar char="•"/>
              <a:tabLst>
                <a:tab pos="244475" algn="l"/>
              </a:tabLst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^ (which is the bitwise exclusive OR)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480776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479" name="Image" r:id="rId4" imgW="6412680" imgH="1942560" progId="Photoshop.Image.12">
                    <p:embed/>
                  </p:oleObj>
                </mc:Choice>
                <mc:Fallback>
                  <p:oleObj name="Image" r:id="rId4" imgW="6412680" imgH="1942560" progId="Photoshop.Image.12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84520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5446643" y="876993"/>
            <a:ext cx="67453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523517" y="301556"/>
            <a:ext cx="507318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spc="-5" dirty="0">
                <a:latin typeface="Sitka Heading Semibold" pitchFamily="2" charset="0"/>
              </a:rPr>
              <a:t>Bitwise</a:t>
            </a:r>
            <a:r>
              <a:rPr lang="en-US" sz="4400" spc="-25" dirty="0">
                <a:latin typeface="Sitka Heading Semibold" pitchFamily="2" charset="0"/>
              </a:rPr>
              <a:t> &amp; </a:t>
            </a:r>
            <a:r>
              <a:rPr lang="en-US" sz="4400" spc="-5" dirty="0">
                <a:latin typeface="Sitka Heading Semibold" pitchFamily="2" charset="0"/>
              </a:rPr>
              <a:t>Operators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F4B09B-79A5-49C2-8975-D7497C362FFC}"/>
              </a:ext>
            </a:extLst>
          </p:cNvPr>
          <p:cNvSpPr txBox="1"/>
          <p:nvPr/>
        </p:nvSpPr>
        <p:spPr>
          <a:xfrm>
            <a:off x="998616" y="1527162"/>
            <a:ext cx="10451263" cy="4419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class BitwiseExample1 {</a:t>
            </a:r>
          </a:p>
          <a:p>
            <a:pPr marL="469900" marR="5080" indent="-22606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public static void main(String[] </a:t>
            </a:r>
            <a:r>
              <a:rPr lang="en-US" sz="2400" dirty="0" err="1">
                <a:latin typeface="Sitka Text" panose="02000505000000020004" pitchFamily="2" charset="0"/>
                <a:cs typeface="Arial"/>
              </a:rPr>
              <a:t>args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) {  </a:t>
            </a:r>
          </a:p>
          <a:p>
            <a:pPr marL="469900" marR="5080" indent="-22606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	int x = 7;</a:t>
            </a:r>
          </a:p>
          <a:p>
            <a:pPr marL="469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int y = 9;</a:t>
            </a:r>
          </a:p>
          <a:p>
            <a:pPr marL="469900" marR="101790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int z = x &amp; y;  </a:t>
            </a:r>
          </a:p>
          <a:p>
            <a:pPr marL="469900" marR="1017905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 err="1">
                <a:latin typeface="Sitka Text" panose="02000505000000020004" pitchFamily="2" charset="0"/>
                <a:cs typeface="Arial"/>
              </a:rPr>
              <a:t>System.out.println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("z = "+z);</a:t>
            </a:r>
          </a:p>
          <a:p>
            <a:pPr marL="24384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}</a:t>
            </a:r>
          </a:p>
          <a:p>
            <a:pPr marL="12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}</a:t>
            </a:r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4FEA2B9C-643F-4A13-A852-5BF4B6D88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706764"/>
              </p:ext>
            </p:extLst>
          </p:nvPr>
        </p:nvGraphicFramePr>
        <p:xfrm>
          <a:off x="8413752" y="2944819"/>
          <a:ext cx="1732279" cy="158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2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99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9715">
                <a:tc>
                  <a:txBody>
                    <a:bodyPr/>
                    <a:lstStyle/>
                    <a:p>
                      <a:pPr>
                        <a:lnSpc>
                          <a:spcPts val="2655"/>
                        </a:lnSpc>
                      </a:pPr>
                      <a:r>
                        <a:rPr sz="2400" spc="-5" dirty="0">
                          <a:latin typeface="Sitka Text" panose="02000505000000020004" pitchFamily="2" charset="0"/>
                          <a:cs typeface="Arial"/>
                        </a:rPr>
                        <a:t>7 </a:t>
                      </a:r>
                      <a:r>
                        <a:rPr sz="2400" dirty="0">
                          <a:latin typeface="Sitka Text" panose="02000505000000020004" pitchFamily="2" charset="0"/>
                          <a:cs typeface="Arial"/>
                        </a:rPr>
                        <a:t>-</a:t>
                      </a:r>
                      <a:r>
                        <a:rPr sz="2400" spc="-65" dirty="0">
                          <a:latin typeface="Sitka Text" panose="02000505000000020004" pitchFamily="2" charset="0"/>
                          <a:cs typeface="Arial"/>
                        </a:rPr>
                        <a:t> </a:t>
                      </a:r>
                      <a:r>
                        <a:rPr sz="2400" dirty="0">
                          <a:latin typeface="Sitka Text" panose="02000505000000020004" pitchFamily="2" charset="0"/>
                          <a:cs typeface="Arial"/>
                        </a:rPr>
                        <a:t>&gt;</a:t>
                      </a:r>
                      <a:endParaRPr sz="240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R="6985" algn="r">
                        <a:lnSpc>
                          <a:spcPts val="2655"/>
                        </a:lnSpc>
                      </a:pPr>
                      <a:r>
                        <a:rPr sz="2400" spc="-5" dirty="0">
                          <a:latin typeface="Sitka Text" panose="02000505000000020004" pitchFamily="2" charset="0"/>
                          <a:cs typeface="Arial"/>
                        </a:rPr>
                        <a:t>0 1 1</a:t>
                      </a:r>
                      <a:r>
                        <a:rPr sz="2400" spc="-85" dirty="0">
                          <a:latin typeface="Sitka Text" panose="02000505000000020004" pitchFamily="2" charset="0"/>
                          <a:cs typeface="Arial"/>
                        </a:rPr>
                        <a:t> </a:t>
                      </a:r>
                      <a:r>
                        <a:rPr sz="2400" spc="-5" dirty="0">
                          <a:latin typeface="Sitka Text" panose="02000505000000020004" pitchFamily="2" charset="0"/>
                          <a:cs typeface="Arial"/>
                        </a:rPr>
                        <a:t>1</a:t>
                      </a:r>
                      <a:endParaRPr sz="2400" dirty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1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spc="-5" dirty="0">
                          <a:latin typeface="Sitka Text" panose="02000505000000020004" pitchFamily="2" charset="0"/>
                          <a:cs typeface="Arial"/>
                        </a:rPr>
                        <a:t>9 </a:t>
                      </a:r>
                      <a:r>
                        <a:rPr sz="2400" dirty="0">
                          <a:latin typeface="Sitka Text" panose="02000505000000020004" pitchFamily="2" charset="0"/>
                          <a:cs typeface="Arial"/>
                        </a:rPr>
                        <a:t>-</a:t>
                      </a:r>
                      <a:r>
                        <a:rPr sz="2400" spc="-65" dirty="0">
                          <a:latin typeface="Sitka Text" panose="02000505000000020004" pitchFamily="2" charset="0"/>
                          <a:cs typeface="Arial"/>
                        </a:rPr>
                        <a:t> </a:t>
                      </a:r>
                      <a:r>
                        <a:rPr sz="2400" dirty="0">
                          <a:latin typeface="Sitka Text" panose="02000505000000020004" pitchFamily="2" charset="0"/>
                          <a:cs typeface="Arial"/>
                        </a:rPr>
                        <a:t>&gt;</a:t>
                      </a:r>
                      <a:endParaRPr sz="240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2032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98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spc="-5" dirty="0">
                          <a:latin typeface="Sitka Text" panose="02000505000000020004" pitchFamily="2" charset="0"/>
                          <a:cs typeface="Arial"/>
                        </a:rPr>
                        <a:t>1 0 0</a:t>
                      </a:r>
                      <a:r>
                        <a:rPr sz="2400" spc="-85" dirty="0">
                          <a:latin typeface="Sitka Text" panose="02000505000000020004" pitchFamily="2" charset="0"/>
                          <a:cs typeface="Arial"/>
                        </a:rPr>
                        <a:t> </a:t>
                      </a:r>
                      <a:r>
                        <a:rPr sz="2400" spc="-5" dirty="0">
                          <a:latin typeface="Sitka Text" panose="02000505000000020004" pitchFamily="2" charset="0"/>
                          <a:cs typeface="Arial"/>
                        </a:rPr>
                        <a:t>1</a:t>
                      </a:r>
                      <a:endParaRPr sz="240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2032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24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Sitka Text" panose="02000505000000020004" pitchFamily="2" charset="0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810"/>
                        </a:lnSpc>
                        <a:spcBef>
                          <a:spcPts val="1675"/>
                        </a:spcBef>
                      </a:pPr>
                      <a:r>
                        <a:rPr sz="2400" spc="-5" dirty="0">
                          <a:latin typeface="Sitka Text" panose="02000505000000020004" pitchFamily="2" charset="0"/>
                          <a:cs typeface="Arial"/>
                        </a:rPr>
                        <a:t>0 0 0</a:t>
                      </a:r>
                      <a:r>
                        <a:rPr sz="2400" spc="-100" dirty="0">
                          <a:latin typeface="Sitka Text" panose="02000505000000020004" pitchFamily="2" charset="0"/>
                          <a:cs typeface="Arial"/>
                        </a:rPr>
                        <a:t> </a:t>
                      </a:r>
                      <a:r>
                        <a:rPr sz="2400" spc="-5" dirty="0">
                          <a:latin typeface="Sitka Text" panose="02000505000000020004" pitchFamily="2" charset="0"/>
                          <a:cs typeface="Arial"/>
                        </a:rPr>
                        <a:t>1</a:t>
                      </a:r>
                      <a:endParaRPr sz="2400" dirty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212725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roup 9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480776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03" name="Image" r:id="rId4" imgW="6412680" imgH="1942560" progId="Photoshop.Image.12">
                    <p:embed/>
                  </p:oleObj>
                </mc:Choice>
                <mc:Fallback>
                  <p:oleObj name="Image" r:id="rId4" imgW="6412680" imgH="1942560" progId="Photoshop.Image.12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592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5446643" y="876993"/>
            <a:ext cx="67453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594851" y="301556"/>
            <a:ext cx="493051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spc="-5" dirty="0">
                <a:latin typeface="Sitka Heading Semibold" pitchFamily="2" charset="0"/>
              </a:rPr>
              <a:t>Bitwise</a:t>
            </a:r>
            <a:r>
              <a:rPr lang="en-US" sz="4400" spc="-25" dirty="0">
                <a:latin typeface="Sitka Heading Semibold" pitchFamily="2" charset="0"/>
              </a:rPr>
              <a:t> | </a:t>
            </a:r>
            <a:r>
              <a:rPr lang="en-US" sz="4400" spc="-5" dirty="0">
                <a:latin typeface="Sitka Heading Semibold" pitchFamily="2" charset="0"/>
              </a:rPr>
              <a:t>Operators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F4B09B-79A5-49C2-8975-D7497C362FFC}"/>
              </a:ext>
            </a:extLst>
          </p:cNvPr>
          <p:cNvSpPr txBox="1"/>
          <p:nvPr/>
        </p:nvSpPr>
        <p:spPr>
          <a:xfrm>
            <a:off x="998616" y="1527162"/>
            <a:ext cx="10451263" cy="4419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class BitwiseExample2 {</a:t>
            </a:r>
          </a:p>
          <a:p>
            <a:pPr marL="469900" marR="5080" indent="-226060">
              <a:lnSpc>
                <a:spcPct val="120000"/>
              </a:lnSpc>
              <a:spcBef>
                <a:spcPts val="1200"/>
              </a:spcBef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public static void main(String[] </a:t>
            </a:r>
            <a:r>
              <a:rPr lang="en-US" sz="2400" dirty="0" err="1">
                <a:latin typeface="Sitka Text" panose="02000505000000020004" pitchFamily="2" charset="0"/>
                <a:cs typeface="Arial"/>
              </a:rPr>
              <a:t>args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) {  </a:t>
            </a:r>
          </a:p>
          <a:p>
            <a:pPr marL="469900" marR="5080" indent="-226060">
              <a:lnSpc>
                <a:spcPct val="120000"/>
              </a:lnSpc>
              <a:spcBef>
                <a:spcPts val="1200"/>
              </a:spcBef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	int x = 5;</a:t>
            </a:r>
          </a:p>
          <a:p>
            <a:pPr marL="469900">
              <a:lnSpc>
                <a:spcPct val="100000"/>
              </a:lnSpc>
              <a:spcBef>
                <a:spcPts val="1200"/>
              </a:spcBef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int y = 9;</a:t>
            </a:r>
          </a:p>
          <a:p>
            <a:pPr marL="469900" marR="1017905">
              <a:lnSpc>
                <a:spcPct val="120000"/>
              </a:lnSpc>
              <a:spcBef>
                <a:spcPts val="1200"/>
              </a:spcBef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int z = x | y;  </a:t>
            </a:r>
          </a:p>
          <a:p>
            <a:pPr marL="469900" marR="1017905">
              <a:lnSpc>
                <a:spcPct val="120000"/>
              </a:lnSpc>
              <a:spcBef>
                <a:spcPts val="1200"/>
              </a:spcBef>
            </a:pPr>
            <a:r>
              <a:rPr lang="en-US" sz="2400" dirty="0" err="1">
                <a:latin typeface="Sitka Text" panose="02000505000000020004" pitchFamily="2" charset="0"/>
                <a:cs typeface="Arial"/>
              </a:rPr>
              <a:t>System.out.println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("z = "+z);</a:t>
            </a:r>
          </a:p>
          <a:p>
            <a:pPr marL="243840">
              <a:lnSpc>
                <a:spcPct val="100000"/>
              </a:lnSpc>
              <a:spcBef>
                <a:spcPts val="1200"/>
              </a:spcBef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}</a:t>
            </a: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}</a:t>
            </a:r>
          </a:p>
        </p:txBody>
      </p:sp>
      <p:graphicFrame>
        <p:nvGraphicFramePr>
          <p:cNvPr id="9" name="object 4">
            <a:extLst>
              <a:ext uri="{FF2B5EF4-FFF2-40B4-BE49-F238E27FC236}">
                <a16:creationId xmlns:a16="http://schemas.microsoft.com/office/drawing/2014/main" id="{C17D835B-7BE9-43FE-8B41-D34A7B812B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54698"/>
              </p:ext>
            </p:extLst>
          </p:nvPr>
        </p:nvGraphicFramePr>
        <p:xfrm>
          <a:off x="8819321" y="3121477"/>
          <a:ext cx="1732914" cy="158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2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06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9715">
                <a:tc>
                  <a:txBody>
                    <a:bodyPr/>
                    <a:lstStyle/>
                    <a:p>
                      <a:pPr>
                        <a:lnSpc>
                          <a:spcPts val="2655"/>
                        </a:lnSpc>
                      </a:pPr>
                      <a:r>
                        <a:rPr sz="2400" spc="-5" dirty="0">
                          <a:latin typeface="Sitka Text" panose="02000505000000020004" pitchFamily="2" charset="0"/>
                          <a:cs typeface="Arial"/>
                        </a:rPr>
                        <a:t>5 </a:t>
                      </a:r>
                      <a:r>
                        <a:rPr sz="2400" dirty="0">
                          <a:latin typeface="Sitka Text" panose="02000505000000020004" pitchFamily="2" charset="0"/>
                          <a:cs typeface="Arial"/>
                        </a:rPr>
                        <a:t>-</a:t>
                      </a:r>
                      <a:r>
                        <a:rPr sz="2400" spc="-65" dirty="0">
                          <a:latin typeface="Sitka Text" panose="02000505000000020004" pitchFamily="2" charset="0"/>
                          <a:cs typeface="Arial"/>
                        </a:rPr>
                        <a:t> </a:t>
                      </a:r>
                      <a:r>
                        <a:rPr sz="2400" dirty="0">
                          <a:latin typeface="Sitka Text" panose="02000505000000020004" pitchFamily="2" charset="0"/>
                          <a:cs typeface="Arial"/>
                        </a:rPr>
                        <a:t>&gt;</a:t>
                      </a:r>
                      <a:endParaRPr sz="240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620" algn="r">
                        <a:lnSpc>
                          <a:spcPts val="2655"/>
                        </a:lnSpc>
                      </a:pPr>
                      <a:r>
                        <a:rPr sz="2400" spc="-5" dirty="0">
                          <a:latin typeface="Sitka Text" panose="02000505000000020004" pitchFamily="2" charset="0"/>
                          <a:cs typeface="Arial"/>
                        </a:rPr>
                        <a:t>0 1 0</a:t>
                      </a:r>
                      <a:r>
                        <a:rPr sz="2400" spc="-85" dirty="0">
                          <a:latin typeface="Sitka Text" panose="02000505000000020004" pitchFamily="2" charset="0"/>
                          <a:cs typeface="Arial"/>
                        </a:rPr>
                        <a:t> </a:t>
                      </a:r>
                      <a:r>
                        <a:rPr sz="2400" spc="-5" dirty="0">
                          <a:latin typeface="Sitka Text" panose="02000505000000020004" pitchFamily="2" charset="0"/>
                          <a:cs typeface="Arial"/>
                        </a:rPr>
                        <a:t>1</a:t>
                      </a:r>
                      <a:endParaRPr sz="2400" dirty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spc="-5" dirty="0">
                          <a:latin typeface="Sitka Text" panose="02000505000000020004" pitchFamily="2" charset="0"/>
                          <a:cs typeface="Arial"/>
                        </a:rPr>
                        <a:t>9 </a:t>
                      </a:r>
                      <a:r>
                        <a:rPr sz="2400" dirty="0">
                          <a:latin typeface="Sitka Text" panose="02000505000000020004" pitchFamily="2" charset="0"/>
                          <a:cs typeface="Arial"/>
                        </a:rPr>
                        <a:t>-</a:t>
                      </a:r>
                      <a:r>
                        <a:rPr sz="2400" spc="-65" dirty="0">
                          <a:latin typeface="Sitka Text" panose="02000505000000020004" pitchFamily="2" charset="0"/>
                          <a:cs typeface="Arial"/>
                        </a:rPr>
                        <a:t> </a:t>
                      </a:r>
                      <a:r>
                        <a:rPr sz="2400" dirty="0">
                          <a:latin typeface="Sitka Text" panose="02000505000000020004" pitchFamily="2" charset="0"/>
                          <a:cs typeface="Arial"/>
                        </a:rPr>
                        <a:t>&gt;</a:t>
                      </a:r>
                      <a:endParaRPr sz="240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2032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98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spc="-5" dirty="0">
                          <a:latin typeface="Sitka Text" panose="02000505000000020004" pitchFamily="2" charset="0"/>
                          <a:cs typeface="Arial"/>
                        </a:rPr>
                        <a:t>1 0 0</a:t>
                      </a:r>
                      <a:r>
                        <a:rPr sz="2400" spc="-80" dirty="0">
                          <a:latin typeface="Sitka Text" panose="02000505000000020004" pitchFamily="2" charset="0"/>
                          <a:cs typeface="Arial"/>
                        </a:rPr>
                        <a:t> </a:t>
                      </a:r>
                      <a:r>
                        <a:rPr sz="2400" spc="-5" dirty="0">
                          <a:latin typeface="Sitka Text" panose="02000505000000020004" pitchFamily="2" charset="0"/>
                          <a:cs typeface="Arial"/>
                        </a:rPr>
                        <a:t>1</a:t>
                      </a:r>
                      <a:endParaRPr sz="240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2032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2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Sitka Text" panose="02000505000000020004" pitchFamily="2" charset="0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810"/>
                        </a:lnSpc>
                        <a:spcBef>
                          <a:spcPts val="1680"/>
                        </a:spcBef>
                      </a:pPr>
                      <a:r>
                        <a:rPr sz="2400" spc="-5" dirty="0">
                          <a:latin typeface="Sitka Text" panose="02000505000000020004" pitchFamily="2" charset="0"/>
                          <a:cs typeface="Arial"/>
                        </a:rPr>
                        <a:t>1 1 0</a:t>
                      </a:r>
                      <a:r>
                        <a:rPr sz="2400" spc="-100" dirty="0">
                          <a:latin typeface="Sitka Text" panose="02000505000000020004" pitchFamily="2" charset="0"/>
                          <a:cs typeface="Arial"/>
                        </a:rPr>
                        <a:t> </a:t>
                      </a:r>
                      <a:r>
                        <a:rPr sz="2400" spc="-5" dirty="0">
                          <a:latin typeface="Sitka Text" panose="02000505000000020004" pitchFamily="2" charset="0"/>
                          <a:cs typeface="Arial"/>
                        </a:rPr>
                        <a:t>1</a:t>
                      </a:r>
                      <a:endParaRPr sz="2400" dirty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21336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1" name="Group 10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480776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27" name="Image" r:id="rId4" imgW="6412680" imgH="1942560" progId="Photoshop.Image.12">
                    <p:embed/>
                  </p:oleObj>
                </mc:Choice>
                <mc:Fallback>
                  <p:oleObj name="Image" r:id="rId4" imgW="6412680" imgH="1942560" progId="Photoshop.Image.12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6603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5446643" y="876993"/>
            <a:ext cx="67453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536181" y="301556"/>
            <a:ext cx="504785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spc="-5" dirty="0">
                <a:latin typeface="Sitka Heading Semibold" pitchFamily="2" charset="0"/>
              </a:rPr>
              <a:t>Bitwise ^</a:t>
            </a:r>
            <a:r>
              <a:rPr lang="en-US" sz="4400" spc="-25" dirty="0">
                <a:latin typeface="Sitka Heading Semibold" pitchFamily="2" charset="0"/>
              </a:rPr>
              <a:t> </a:t>
            </a:r>
            <a:r>
              <a:rPr lang="en-US" sz="4400" spc="-5" dirty="0">
                <a:latin typeface="Sitka Heading Semibold" pitchFamily="2" charset="0"/>
              </a:rPr>
              <a:t>Operators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F4B09B-79A5-49C2-8975-D7497C362FFC}"/>
              </a:ext>
            </a:extLst>
          </p:cNvPr>
          <p:cNvSpPr txBox="1"/>
          <p:nvPr/>
        </p:nvSpPr>
        <p:spPr>
          <a:xfrm>
            <a:off x="998616" y="1527162"/>
            <a:ext cx="10451263" cy="3881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class BitwiseExample3 {</a:t>
            </a:r>
          </a:p>
          <a:p>
            <a:pPr marL="469900" marR="5080" indent="-226060">
              <a:lnSpc>
                <a:spcPct val="120000"/>
              </a:lnSpc>
              <a:spcBef>
                <a:spcPts val="600"/>
              </a:spcBef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public static void main(String[] </a:t>
            </a:r>
            <a:r>
              <a:rPr lang="en-US" sz="2400" dirty="0" err="1">
                <a:latin typeface="Sitka Text" panose="02000505000000020004" pitchFamily="2" charset="0"/>
                <a:cs typeface="Arial"/>
              </a:rPr>
              <a:t>args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) {  </a:t>
            </a:r>
          </a:p>
          <a:p>
            <a:pPr marL="469900" marR="5080" indent="-226060">
              <a:lnSpc>
                <a:spcPct val="120000"/>
              </a:lnSpc>
              <a:spcBef>
                <a:spcPts val="600"/>
              </a:spcBef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	int x = 5;</a:t>
            </a:r>
          </a:p>
          <a:p>
            <a:pPr marL="469900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int y = 9;</a:t>
            </a:r>
          </a:p>
          <a:p>
            <a:pPr marL="469900" marR="1022350">
              <a:lnSpc>
                <a:spcPct val="120000"/>
              </a:lnSpc>
              <a:spcBef>
                <a:spcPts val="600"/>
              </a:spcBef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int z = x ^ y;  </a:t>
            </a:r>
          </a:p>
          <a:p>
            <a:pPr marL="469900" marR="1022350">
              <a:lnSpc>
                <a:spcPct val="120000"/>
              </a:lnSpc>
              <a:spcBef>
                <a:spcPts val="600"/>
              </a:spcBef>
            </a:pPr>
            <a:r>
              <a:rPr lang="en-US" sz="2400" dirty="0" err="1">
                <a:latin typeface="Sitka Text" panose="02000505000000020004" pitchFamily="2" charset="0"/>
                <a:cs typeface="Arial"/>
              </a:rPr>
              <a:t>System.out.println</a:t>
            </a:r>
            <a:r>
              <a:rPr lang="en-US" sz="2400" dirty="0">
                <a:latin typeface="Sitka Text" panose="02000505000000020004" pitchFamily="2" charset="0"/>
                <a:cs typeface="Arial"/>
              </a:rPr>
              <a:t>("z = "+z);</a:t>
            </a:r>
          </a:p>
          <a:p>
            <a:pPr marL="244475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}</a:t>
            </a: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latin typeface="Sitka Text" panose="02000505000000020004" pitchFamily="2" charset="0"/>
                <a:cs typeface="Arial"/>
              </a:rPr>
              <a:t>}</a:t>
            </a:r>
          </a:p>
        </p:txBody>
      </p:sp>
      <p:graphicFrame>
        <p:nvGraphicFramePr>
          <p:cNvPr id="10" name="object 4">
            <a:extLst>
              <a:ext uri="{FF2B5EF4-FFF2-40B4-BE49-F238E27FC236}">
                <a16:creationId xmlns:a16="http://schemas.microsoft.com/office/drawing/2014/main" id="{DBED4D71-C343-4FD3-BEBB-04B90D879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422300"/>
              </p:ext>
            </p:extLst>
          </p:nvPr>
        </p:nvGraphicFramePr>
        <p:xfrm>
          <a:off x="9129368" y="2996906"/>
          <a:ext cx="1732914" cy="1584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2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06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9715">
                <a:tc>
                  <a:txBody>
                    <a:bodyPr/>
                    <a:lstStyle/>
                    <a:p>
                      <a:pPr>
                        <a:lnSpc>
                          <a:spcPts val="2655"/>
                        </a:lnSpc>
                      </a:pPr>
                      <a:r>
                        <a:rPr sz="2400" spc="-5" dirty="0">
                          <a:latin typeface="Sitka Text" panose="02000505000000020004" pitchFamily="2" charset="0"/>
                          <a:cs typeface="Arial"/>
                        </a:rPr>
                        <a:t>5 </a:t>
                      </a:r>
                      <a:r>
                        <a:rPr sz="2400" dirty="0">
                          <a:latin typeface="Sitka Text" panose="02000505000000020004" pitchFamily="2" charset="0"/>
                          <a:cs typeface="Arial"/>
                        </a:rPr>
                        <a:t>-</a:t>
                      </a:r>
                      <a:r>
                        <a:rPr sz="2400" spc="-65" dirty="0">
                          <a:latin typeface="Sitka Text" panose="02000505000000020004" pitchFamily="2" charset="0"/>
                          <a:cs typeface="Arial"/>
                        </a:rPr>
                        <a:t> </a:t>
                      </a:r>
                      <a:r>
                        <a:rPr sz="2400" dirty="0">
                          <a:latin typeface="Sitka Text" panose="02000505000000020004" pitchFamily="2" charset="0"/>
                          <a:cs typeface="Arial"/>
                        </a:rPr>
                        <a:t>&gt;</a:t>
                      </a:r>
                      <a:endParaRPr sz="240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620" algn="r">
                        <a:lnSpc>
                          <a:spcPts val="2655"/>
                        </a:lnSpc>
                      </a:pPr>
                      <a:r>
                        <a:rPr sz="2400" spc="-5" dirty="0">
                          <a:latin typeface="Sitka Text" panose="02000505000000020004" pitchFamily="2" charset="0"/>
                          <a:cs typeface="Arial"/>
                        </a:rPr>
                        <a:t>0 1 0</a:t>
                      </a:r>
                      <a:r>
                        <a:rPr sz="2400" spc="-85" dirty="0">
                          <a:latin typeface="Sitka Text" panose="02000505000000020004" pitchFamily="2" charset="0"/>
                          <a:cs typeface="Arial"/>
                        </a:rPr>
                        <a:t> </a:t>
                      </a:r>
                      <a:r>
                        <a:rPr sz="2400" spc="-5" dirty="0">
                          <a:latin typeface="Sitka Text" panose="02000505000000020004" pitchFamily="2" charset="0"/>
                          <a:cs typeface="Arial"/>
                        </a:rPr>
                        <a:t>1</a:t>
                      </a:r>
                      <a:endParaRPr sz="240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1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spc="-5" dirty="0">
                          <a:latin typeface="Sitka Text" panose="02000505000000020004" pitchFamily="2" charset="0"/>
                          <a:cs typeface="Arial"/>
                        </a:rPr>
                        <a:t>9 </a:t>
                      </a:r>
                      <a:r>
                        <a:rPr sz="2400" dirty="0">
                          <a:latin typeface="Sitka Text" panose="02000505000000020004" pitchFamily="2" charset="0"/>
                          <a:cs typeface="Arial"/>
                        </a:rPr>
                        <a:t>-</a:t>
                      </a:r>
                      <a:r>
                        <a:rPr sz="2400" spc="-65" dirty="0">
                          <a:latin typeface="Sitka Text" panose="02000505000000020004" pitchFamily="2" charset="0"/>
                          <a:cs typeface="Arial"/>
                        </a:rPr>
                        <a:t> </a:t>
                      </a:r>
                      <a:r>
                        <a:rPr sz="2400" dirty="0">
                          <a:latin typeface="Sitka Text" panose="02000505000000020004" pitchFamily="2" charset="0"/>
                          <a:cs typeface="Arial"/>
                        </a:rPr>
                        <a:t>&gt;</a:t>
                      </a:r>
                      <a:endParaRPr sz="240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2032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98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spc="-5" dirty="0">
                          <a:latin typeface="Sitka Text" panose="02000505000000020004" pitchFamily="2" charset="0"/>
                          <a:cs typeface="Arial"/>
                        </a:rPr>
                        <a:t>1 0 0</a:t>
                      </a:r>
                      <a:r>
                        <a:rPr sz="2400" spc="-80" dirty="0">
                          <a:latin typeface="Sitka Text" panose="02000505000000020004" pitchFamily="2" charset="0"/>
                          <a:cs typeface="Arial"/>
                        </a:rPr>
                        <a:t> </a:t>
                      </a:r>
                      <a:r>
                        <a:rPr sz="2400" spc="-5" dirty="0">
                          <a:latin typeface="Sitka Text" panose="02000505000000020004" pitchFamily="2" charset="0"/>
                          <a:cs typeface="Arial"/>
                        </a:rPr>
                        <a:t>1</a:t>
                      </a:r>
                      <a:endParaRPr sz="240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2032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24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Sitka Text" panose="02000505000000020004" pitchFamily="2" charset="0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2810"/>
                        </a:lnSpc>
                        <a:spcBef>
                          <a:spcPts val="1675"/>
                        </a:spcBef>
                      </a:pPr>
                      <a:r>
                        <a:rPr sz="2400" spc="-5" dirty="0">
                          <a:latin typeface="Sitka Text" panose="02000505000000020004" pitchFamily="2" charset="0"/>
                          <a:cs typeface="Arial"/>
                        </a:rPr>
                        <a:t>1 1 0</a:t>
                      </a:r>
                      <a:r>
                        <a:rPr sz="2400" spc="-100" dirty="0">
                          <a:latin typeface="Sitka Text" panose="02000505000000020004" pitchFamily="2" charset="0"/>
                          <a:cs typeface="Arial"/>
                        </a:rPr>
                        <a:t> </a:t>
                      </a:r>
                      <a:r>
                        <a:rPr sz="2400" spc="-5" dirty="0">
                          <a:latin typeface="Sitka Text" panose="02000505000000020004" pitchFamily="2" charset="0"/>
                          <a:cs typeface="Arial"/>
                        </a:rPr>
                        <a:t>0</a:t>
                      </a:r>
                      <a:endParaRPr sz="2400" dirty="0">
                        <a:latin typeface="Sitka Text" panose="02000505000000020004" pitchFamily="2" charset="0"/>
                        <a:cs typeface="Arial"/>
                      </a:endParaRPr>
                    </a:p>
                  </a:txBody>
                  <a:tcPr marL="0" marR="0" marT="212725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1" name="Group 10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480776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551" name="Image" r:id="rId4" imgW="6412680" imgH="1942560" progId="Photoshop.Image.12">
                    <p:embed/>
                  </p:oleObj>
                </mc:Choice>
                <mc:Fallback>
                  <p:oleObj name="Image" r:id="rId4" imgW="6412680" imgH="1942560" progId="Photoshop.Image.12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65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4192172" y="876993"/>
            <a:ext cx="79998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534789" y="276531"/>
            <a:ext cx="355097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tka Heading Semibold" pitchFamily="2" charset="0"/>
              </a:rPr>
              <a:t>Do It Yourself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056E71-7C61-4286-BB3A-84DDF4274C29}"/>
              </a:ext>
            </a:extLst>
          </p:cNvPr>
          <p:cNvSpPr txBox="1"/>
          <p:nvPr/>
        </p:nvSpPr>
        <p:spPr>
          <a:xfrm>
            <a:off x="534789" y="1226641"/>
            <a:ext cx="7300916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i="1" dirty="0">
                <a:latin typeface="Sitka Text" panose="02000505000000020004" pitchFamily="2" charset="0"/>
                <a:cs typeface="Arial"/>
              </a:rPr>
              <a:t>Write a program to accept two numbers.</a:t>
            </a:r>
          </a:p>
          <a:p>
            <a:pPr marL="12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i="1" dirty="0">
                <a:latin typeface="Sitka Text" panose="02000505000000020004" pitchFamily="2" charset="0"/>
                <a:cs typeface="Arial"/>
              </a:rPr>
              <a:t>Perform the following operations</a:t>
            </a: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AutoNum type="arabicPeriod"/>
            </a:pPr>
            <a:r>
              <a:rPr lang="en-US" sz="2400" i="1" dirty="0">
                <a:latin typeface="Sitka Text" panose="02000505000000020004" pitchFamily="2" charset="0"/>
                <a:cs typeface="Arial"/>
              </a:rPr>
              <a:t>Bitwise AND operation on a and b</a:t>
            </a:r>
          </a:p>
          <a:p>
            <a:pPr marL="469900" indent="-457200">
              <a:spcBef>
                <a:spcPts val="600"/>
              </a:spcBef>
              <a:spcAft>
                <a:spcPts val="600"/>
              </a:spcAft>
              <a:buFontTx/>
              <a:buAutoNum type="arabicPeriod"/>
            </a:pPr>
            <a:r>
              <a:rPr lang="en-US" sz="2400" i="1" dirty="0">
                <a:latin typeface="Sitka Text" panose="02000505000000020004" pitchFamily="2" charset="0"/>
                <a:cs typeface="Arial"/>
              </a:rPr>
              <a:t>Bitwise OR operation on a and b</a:t>
            </a:r>
          </a:p>
          <a:p>
            <a:pPr marL="469900" indent="-457200">
              <a:spcBef>
                <a:spcPts val="600"/>
              </a:spcBef>
              <a:spcAft>
                <a:spcPts val="600"/>
              </a:spcAft>
              <a:buFontTx/>
              <a:buAutoNum type="arabicPeriod"/>
            </a:pPr>
            <a:r>
              <a:rPr lang="en-US" sz="2400" i="1" dirty="0">
                <a:latin typeface="Sitka Text" panose="02000505000000020004" pitchFamily="2" charset="0"/>
                <a:cs typeface="Arial"/>
              </a:rPr>
              <a:t>Bitwise EXOR operation on a and b</a:t>
            </a:r>
          </a:p>
          <a:p>
            <a:pPr marL="469900" indent="-457200">
              <a:spcBef>
                <a:spcPts val="600"/>
              </a:spcBef>
              <a:spcAft>
                <a:spcPts val="600"/>
              </a:spcAft>
              <a:buFontTx/>
              <a:buAutoNum type="arabicPeriod"/>
            </a:pPr>
            <a:endParaRPr lang="en-US" sz="2400" i="1" dirty="0">
              <a:latin typeface="Sitka Text" panose="02000505000000020004" pitchFamily="2" charset="0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AutoNum type="arabicPeriod"/>
            </a:pPr>
            <a:endParaRPr lang="en-US" sz="2400" i="1" dirty="0">
              <a:latin typeface="Sitka Text" panose="02000505000000020004" pitchFamily="2" charset="0"/>
              <a:cs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6C54F6B-48F4-4EE9-B07C-8072C3FA7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" t="28057" r="6677" b="38700"/>
          <a:stretch/>
        </p:blipFill>
        <p:spPr bwMode="auto">
          <a:xfrm>
            <a:off x="8042030" y="1845819"/>
            <a:ext cx="4051496" cy="158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480776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575" name="Image" r:id="rId5" imgW="6412680" imgH="1942560" progId="Photoshop.Image.12">
                    <p:embed/>
                  </p:oleObj>
                </mc:Choice>
                <mc:Fallback>
                  <p:oleObj name="Image" r:id="rId5" imgW="6412680" imgH="1942560" progId="Photoshop.Image.12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3553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4192172" y="876993"/>
            <a:ext cx="79998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534789" y="276531"/>
            <a:ext cx="355097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tka Heading Semibold" pitchFamily="2" charset="0"/>
              </a:rPr>
              <a:t>Do It Yourself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056E71-7C61-4286-BB3A-84DDF4274C29}"/>
              </a:ext>
            </a:extLst>
          </p:cNvPr>
          <p:cNvSpPr txBox="1"/>
          <p:nvPr/>
        </p:nvSpPr>
        <p:spPr>
          <a:xfrm>
            <a:off x="574539" y="1319406"/>
            <a:ext cx="11042922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i="1" dirty="0">
                <a:latin typeface="Sitka Text" panose="02000505000000020004" pitchFamily="2" charset="0"/>
                <a:cs typeface="Arial"/>
              </a:rPr>
              <a:t>Write a program to print all the arguments passed to a </a:t>
            </a:r>
            <a:r>
              <a:rPr lang="en-US" sz="2400" b="1" i="1" dirty="0">
                <a:latin typeface="Sitka Text" panose="02000505000000020004" pitchFamily="2" charset="0"/>
                <a:cs typeface="Arial"/>
              </a:rPr>
              <a:t>FindArguments.java </a:t>
            </a:r>
            <a:r>
              <a:rPr lang="en-US" sz="2400" i="1" dirty="0">
                <a:latin typeface="Sitka Text" panose="02000505000000020004" pitchFamily="2" charset="0"/>
                <a:cs typeface="Arial"/>
              </a:rPr>
              <a:t>program.</a:t>
            </a:r>
          </a:p>
          <a:p>
            <a:pPr marL="12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i="1" dirty="0">
                <a:latin typeface="Sitka Text" panose="02000505000000020004" pitchFamily="2" charset="0"/>
                <a:cs typeface="Arial"/>
              </a:rPr>
              <a:t>Input:</a:t>
            </a:r>
            <a:r>
              <a:rPr lang="en-US" sz="2400" i="1" dirty="0">
                <a:latin typeface="Sitka Text" panose="02000505000000020004" pitchFamily="2" charset="0"/>
                <a:cs typeface="Arial"/>
              </a:rPr>
              <a:t> Number of arguments can be 0 to 12</a:t>
            </a:r>
          </a:p>
          <a:p>
            <a:pPr marL="12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i="1" dirty="0">
                <a:latin typeface="Sitka Text" panose="02000505000000020004" pitchFamily="2" charset="0"/>
                <a:cs typeface="Arial"/>
              </a:rPr>
              <a:t>Output Format:</a:t>
            </a:r>
          </a:p>
          <a:p>
            <a:pPr marL="12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i="1" dirty="0">
                <a:latin typeface="Sitka Text" panose="02000505000000020004" pitchFamily="2" charset="0"/>
                <a:cs typeface="Arial"/>
              </a:rPr>
              <a:t>The Number of Arguments are :</a:t>
            </a:r>
          </a:p>
          <a:p>
            <a:pPr marL="12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i="1" dirty="0">
                <a:latin typeface="Sitka Text" panose="02000505000000020004" pitchFamily="2" charset="0"/>
                <a:cs typeface="Arial"/>
              </a:rPr>
              <a:t>The Following are the Arguments:</a:t>
            </a:r>
          </a:p>
          <a:p>
            <a:pPr marL="12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sz="2400" dirty="0">
              <a:latin typeface="Sitka Text" panose="02000505000000020004" pitchFamily="2" charset="0"/>
              <a:cs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6C54F6B-48F4-4EE9-B07C-8072C3FA7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" t="28057" r="6677" b="38700"/>
          <a:stretch/>
        </p:blipFill>
        <p:spPr bwMode="auto">
          <a:xfrm>
            <a:off x="8042030" y="1845819"/>
            <a:ext cx="4051496" cy="158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C51EFC-872F-45FA-B329-E9CD714FEFA4}"/>
              </a:ext>
            </a:extLst>
          </p:cNvPr>
          <p:cNvSpPr txBox="1"/>
          <p:nvPr/>
        </p:nvSpPr>
        <p:spPr>
          <a:xfrm>
            <a:off x="6096000" y="3611884"/>
            <a:ext cx="5997526" cy="2492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lang="en-US" sz="1800" b="1" i="1" dirty="0">
                <a:latin typeface="Sitka Text" panose="02000505000000020004" pitchFamily="2" charset="0"/>
                <a:cs typeface="Arial"/>
              </a:rPr>
              <a:t>Example: </a:t>
            </a:r>
            <a:r>
              <a:rPr lang="en-US" sz="1800" i="1" dirty="0">
                <a:latin typeface="Sitka Text" panose="02000505000000020004" pitchFamily="2" charset="0"/>
                <a:cs typeface="Arial"/>
              </a:rPr>
              <a:t>java </a:t>
            </a:r>
            <a:r>
              <a:rPr lang="en-US" sz="1800" i="1" dirty="0" err="1">
                <a:latin typeface="Sitka Text" panose="02000505000000020004" pitchFamily="2" charset="0"/>
                <a:cs typeface="Arial"/>
              </a:rPr>
              <a:t>FindArguments</a:t>
            </a:r>
            <a:r>
              <a:rPr lang="en-US" sz="1800" i="1" dirty="0">
                <a:latin typeface="Sitka Text" panose="02000505000000020004" pitchFamily="2" charset="0"/>
                <a:cs typeface="Arial"/>
              </a:rPr>
              <a:t> Hi Sai Kiran</a:t>
            </a: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lang="en-US" sz="1800" b="1" i="1" dirty="0">
                <a:latin typeface="Sitka Text" panose="02000505000000020004" pitchFamily="2" charset="0"/>
                <a:cs typeface="Arial"/>
              </a:rPr>
              <a:t>Output:</a:t>
            </a: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latin typeface="Sitka Text" panose="02000505000000020004" pitchFamily="2" charset="0"/>
                <a:cs typeface="Arial"/>
              </a:rPr>
              <a:t>The Number of Arguments are : 3</a:t>
            </a: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latin typeface="Sitka Text" panose="02000505000000020004" pitchFamily="2" charset="0"/>
                <a:cs typeface="Arial"/>
              </a:rPr>
              <a:t>The Following are the Arguments:</a:t>
            </a: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latin typeface="Sitka Text" panose="02000505000000020004" pitchFamily="2" charset="0"/>
                <a:cs typeface="Arial"/>
              </a:rPr>
              <a:t>1 Hi</a:t>
            </a: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latin typeface="Sitka Text" panose="02000505000000020004" pitchFamily="2" charset="0"/>
                <a:cs typeface="Arial"/>
              </a:rPr>
              <a:t>2 Sai</a:t>
            </a: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latin typeface="Sitka Text" panose="02000505000000020004" pitchFamily="2" charset="0"/>
                <a:cs typeface="Arial"/>
              </a:rPr>
              <a:t>3 Kiran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roup 9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480776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599" name="Image" r:id="rId5" imgW="6412680" imgH="1942560" progId="Photoshop.Image.12">
                    <p:embed/>
                  </p:oleObj>
                </mc:Choice>
                <mc:Fallback>
                  <p:oleObj name="Image" r:id="rId5" imgW="6412680" imgH="1942560" progId="Photoshop.Image.12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45231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3CAF5E9-2E63-4AA1-BCE0-6696D5C991BD}"/>
              </a:ext>
            </a:extLst>
          </p:cNvPr>
          <p:cNvSpPr/>
          <p:nvPr/>
        </p:nvSpPr>
        <p:spPr>
          <a:xfrm>
            <a:off x="6909701" y="2967335"/>
            <a:ext cx="3951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Sitka Heading Semibold" panose="020B0604020202020204" pitchFamily="2" charset="0"/>
              </a:rPr>
              <a:t>THANK YOU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26F6EC7-F803-435B-A96E-37F4A6456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18794"/>
            <a:ext cx="4470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3578243"/>
              </p:ext>
            </p:extLst>
          </p:nvPr>
        </p:nvGraphicFramePr>
        <p:xfrm>
          <a:off x="7325203" y="1862009"/>
          <a:ext cx="3120715" cy="945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2" name="Image" r:id="rId4" imgW="6412680" imgH="1942560" progId="Photoshop.Image.12">
                  <p:embed/>
                </p:oleObj>
              </mc:Choice>
              <mc:Fallback>
                <p:oleObj name="Image" r:id="rId4" imgW="6412680" imgH="1942560" progId="Photoshop.Image.12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25203" y="1862009"/>
                        <a:ext cx="3120715" cy="9452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52" y="4210778"/>
            <a:ext cx="975419" cy="12310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0924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FDD9A8-565D-4D97-92E5-DBA7C850A6CB}"/>
              </a:ext>
            </a:extLst>
          </p:cNvPr>
          <p:cNvCxnSpPr/>
          <p:nvPr/>
        </p:nvCxnSpPr>
        <p:spPr>
          <a:xfrm>
            <a:off x="0" y="6308035"/>
            <a:ext cx="86505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4E0C5-ECA3-431E-AAA0-C277BD3CB20E}"/>
              </a:ext>
            </a:extLst>
          </p:cNvPr>
          <p:cNvCxnSpPr>
            <a:cxnSpLocks/>
          </p:cNvCxnSpPr>
          <p:nvPr/>
        </p:nvCxnSpPr>
        <p:spPr>
          <a:xfrm>
            <a:off x="5791200" y="876992"/>
            <a:ext cx="6400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3CE46-33CA-475F-AAD8-98AB0AC9A587}"/>
              </a:ext>
            </a:extLst>
          </p:cNvPr>
          <p:cNvSpPr/>
          <p:nvPr/>
        </p:nvSpPr>
        <p:spPr>
          <a:xfrm>
            <a:off x="749434" y="327027"/>
            <a:ext cx="504176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itka Heading Semibold" pitchFamily="2" charset="0"/>
              </a:rPr>
              <a:t>FEATURES OF JAVA</a:t>
            </a:r>
            <a:endParaRPr lang="en-US" sz="44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itka Heading Semibold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A632FE-B48D-4461-A609-A0BC78B13017}"/>
              </a:ext>
            </a:extLst>
          </p:cNvPr>
          <p:cNvSpPr txBox="1"/>
          <p:nvPr/>
        </p:nvSpPr>
        <p:spPr>
          <a:xfrm>
            <a:off x="855451" y="1159266"/>
            <a:ext cx="10210114" cy="603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itka Text" panose="02000505000000020004" pitchFamily="2" charset="0"/>
              </a:rPr>
              <a:t>Architecture-neutral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itka Text" panose="02000505000000020004" pitchFamily="2" charset="0"/>
              </a:rPr>
              <a:t>Java is architecture neutral because there are no implementation dependent features, for example, the size of primitive types is fixed.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Sitka Text" panose="02000505000000020004" pitchFamily="2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US" sz="12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Sitka Text" panose="02000505000000020004" pitchFamily="2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itka Text" panose="02000505000000020004" pitchFamily="2" charset="0"/>
              </a:rPr>
              <a:t>Portable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itka Text" panose="02000505000000020004" pitchFamily="2" charset="0"/>
              </a:rPr>
              <a:t>Java is portable because it facilitates you to carry the Java bytecode to any platform. It doesn't require any implementation.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US" sz="12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Sitka Text" panose="02000505000000020004" pitchFamily="2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4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itka Text" panose="02000505000000020004" pitchFamily="2" charset="0"/>
              </a:rPr>
              <a:t>Multi-threaded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itka Text" panose="02000505000000020004" pitchFamily="2" charset="0"/>
              </a:rPr>
              <a:t>We can write Java programs that deal with many tasks at once by defining multiple threads.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US" sz="24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Sitka Text" panose="02000505000000020004" pitchFamily="2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US" sz="24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Sitka Text" panose="0200050500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45AC4-578D-8980-AE06-A650369629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9086"/>
            <a:ext cx="12192000" cy="31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/>
          <p:cNvGrpSpPr/>
          <p:nvPr/>
        </p:nvGrpSpPr>
        <p:grpSpPr>
          <a:xfrm>
            <a:off x="9442452" y="67536"/>
            <a:ext cx="2628980" cy="738492"/>
            <a:chOff x="9520509" y="56385"/>
            <a:chExt cx="2628980" cy="738492"/>
          </a:xfrm>
        </p:grpSpPr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480776"/>
                </p:ext>
              </p:extLst>
            </p:nvPr>
          </p:nvGraphicFramePr>
          <p:xfrm>
            <a:off x="9746166" y="66906"/>
            <a:ext cx="2403323" cy="72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31" name="Image" r:id="rId4" imgW="6412680" imgH="1942560" progId="Photoshop.Image.12">
                    <p:embed/>
                  </p:oleObj>
                </mc:Choice>
                <mc:Fallback>
                  <p:oleObj name="Image" r:id="rId4" imgW="6412680" imgH="1942560" progId="Photoshop.Image.12">
                    <p:embed/>
                    <p:pic>
                      <p:nvPicPr>
                        <p:cNvPr id="10" name="Object 9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746166" y="66906"/>
                          <a:ext cx="2403323" cy="72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509" y="56385"/>
              <a:ext cx="585126" cy="738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955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1945</TotalTime>
  <Words>3619</Words>
  <Application>Microsoft Office PowerPoint</Application>
  <PresentationFormat>Widescreen</PresentationFormat>
  <Paragraphs>951</Paragraphs>
  <Slides>87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101" baseType="lpstr">
      <vt:lpstr>Arial</vt:lpstr>
      <vt:lpstr>Calibri</vt:lpstr>
      <vt:lpstr>Calibri Light</vt:lpstr>
      <vt:lpstr>Carlito</vt:lpstr>
      <vt:lpstr>Consolas</vt:lpstr>
      <vt:lpstr>Gautami</vt:lpstr>
      <vt:lpstr>Sitka Heading Semibold</vt:lpstr>
      <vt:lpstr>Sitka Text</vt:lpstr>
      <vt:lpstr>Sitka Text Semibold</vt:lpstr>
      <vt:lpstr>Times New Roman</vt:lpstr>
      <vt:lpstr>Trebuchet MS</vt:lpstr>
      <vt:lpstr>Wingdings</vt:lpstr>
      <vt:lpstr>Office Theme</vt:lpstr>
      <vt:lpstr>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Sai Kiran Pasupuleti</dc:creator>
  <cp:lastModifiedBy>PSK</cp:lastModifiedBy>
  <cp:revision>284</cp:revision>
  <dcterms:created xsi:type="dcterms:W3CDTF">2021-06-30T03:39:53Z</dcterms:created>
  <dcterms:modified xsi:type="dcterms:W3CDTF">2024-07-26T04:21:12Z</dcterms:modified>
</cp:coreProperties>
</file>